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CCFF"/>
    <a:srgbClr val="99CCFF"/>
    <a:srgbClr val="FF0066"/>
    <a:srgbClr val="FF9900"/>
    <a:srgbClr val="F3691D"/>
    <a:srgbClr val="A7C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433" autoAdjust="0"/>
  </p:normalViewPr>
  <p:slideViewPr>
    <p:cSldViewPr>
      <p:cViewPr>
        <p:scale>
          <a:sx n="66" d="100"/>
          <a:sy n="66" d="100"/>
        </p:scale>
        <p:origin x="-7920" y="-882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1600"/>
            </a:lvl1pPr>
          </a:lstStyle>
          <a:p>
            <a:r>
              <a:rPr lang="en-US" smtClean="0"/>
              <a:t>Click to edit Master title style</a:t>
            </a:r>
            <a:endParaRPr lang="en-US"/>
          </a:p>
        </p:txBody>
      </p:sp>
      <p:sp>
        <p:nvSpPr>
          <p:cNvPr id="3" name="Subtitle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64434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246833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33871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13939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p:spPr>
        <p:txBody>
          <a:bodyPr anchor="b"/>
          <a:lstStyle>
            <a:lvl1pPr>
              <a:defRPr sz="21600"/>
            </a:lvl1pPr>
          </a:lstStyle>
          <a:p>
            <a:r>
              <a:rPr lang="en-US" smtClean="0"/>
              <a:t>Click to edit Master title style</a:t>
            </a:r>
            <a:endParaRPr lang="en-US"/>
          </a:p>
        </p:txBody>
      </p:sp>
      <p:sp>
        <p:nvSpPr>
          <p:cNvPr id="3" name="Text Placeholder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287532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48839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3023239" y="12024360"/>
            <a:ext cx="18568033"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22219920"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304369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174204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179511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smtClean="0"/>
              <a:t>Click to edit Master title style</a:t>
            </a:r>
            <a:endParaRPr lang="en-US"/>
          </a:p>
        </p:txBody>
      </p:sp>
      <p:sp>
        <p:nvSpPr>
          <p:cNvPr id="3" name="Content Placeholder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364736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smtClean="0"/>
              <a:t>Click to edit Master title style</a:t>
            </a:r>
            <a:endParaRPr lang="en-US"/>
          </a:p>
        </p:txBody>
      </p:sp>
      <p:sp>
        <p:nvSpPr>
          <p:cNvPr id="3" name="Picture Placeholder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8E060-2B1F-4902-989A-A6A39FC0D64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3FF52-512A-4338-8876-72FF4374CB49}" type="slidenum">
              <a:rPr lang="en-US" smtClean="0"/>
              <a:pPr/>
              <a:t>‹#›</a:t>
            </a:fld>
            <a:endParaRPr lang="en-US"/>
          </a:p>
        </p:txBody>
      </p:sp>
    </p:spTree>
    <p:extLst>
      <p:ext uri="{BB962C8B-B14F-4D97-AF65-F5344CB8AC3E}">
        <p14:creationId xmlns:p14="http://schemas.microsoft.com/office/powerpoint/2010/main" val="18305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4208E060-2B1F-4902-989A-A6A39FC0D649}" type="datetimeFigureOut">
              <a:rPr lang="en-US" smtClean="0"/>
              <a:pPr/>
              <a:t>10/30/2014</a:t>
            </a:fld>
            <a:endParaRPr lang="en-US"/>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E343FF52-512A-4338-8876-72FF4374CB49}" type="slidenum">
              <a:rPr lang="en-US" smtClean="0"/>
              <a:pPr/>
              <a:t>‹#›</a:t>
            </a:fld>
            <a:endParaRPr lang="en-US"/>
          </a:p>
        </p:txBody>
      </p:sp>
    </p:spTree>
    <p:extLst>
      <p:ext uri="{BB962C8B-B14F-4D97-AF65-F5344CB8AC3E}">
        <p14:creationId xmlns:p14="http://schemas.microsoft.com/office/powerpoint/2010/main" val="11898552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hyperlink" Target="http://www.library.illinois.edu/ias/"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pic>
        <p:nvPicPr>
          <p:cNvPr id="1028" name="Picture 4" descr="http://th09.deviantart.net/fs71/PRE/f/2010/317/3/b/3b87cc73b3ff2edd98abbae68b1fc996-d32qhmv.png"/>
          <p:cNvPicPr>
            <a:picLocks noChangeAspect="1" noChangeArrowheads="1"/>
          </p:cNvPicPr>
          <p:nvPr/>
        </p:nvPicPr>
        <p:blipFill rotWithShape="1">
          <a:blip r:embed="rId2">
            <a:extLst>
              <a:ext uri="{28A0092B-C50C-407E-A947-70E740481C1C}">
                <a14:useLocalDpi xmlns:a14="http://schemas.microsoft.com/office/drawing/2010/main" val="0"/>
              </a:ext>
            </a:extLst>
          </a:blip>
          <a:srcRect r="5877"/>
          <a:stretch/>
        </p:blipFill>
        <p:spPr bwMode="auto">
          <a:xfrm>
            <a:off x="957943" y="1549848"/>
            <a:ext cx="44006190" cy="33016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335214"/>
            <a:ext cx="42939042" cy="1415772"/>
          </a:xfrm>
          <a:prstGeom prst="rect">
            <a:avLst/>
          </a:prstGeom>
          <a:solidFill>
            <a:schemeClr val="bg1"/>
          </a:solidFill>
          <a:ln w="76200">
            <a:solidFill>
              <a:schemeClr val="tx1"/>
            </a:solidFill>
          </a:ln>
        </p:spPr>
        <p:txBody>
          <a:bodyPr wrap="square" rtlCol="0">
            <a:spAutoFit/>
          </a:bodyPr>
          <a:lstStyle/>
          <a:p>
            <a:pPr algn="ctr"/>
            <a:r>
              <a:rPr lang="en-US" dirty="0"/>
              <a:t>A User-Focused Approach to Redesigning a Library Webpage for a Targeted </a:t>
            </a:r>
            <a:r>
              <a:rPr lang="en-US" dirty="0" smtClean="0"/>
              <a:t>Audience</a:t>
            </a:r>
            <a:endParaRPr lang="en-US" dirty="0"/>
          </a:p>
        </p:txBody>
      </p:sp>
      <p:sp>
        <p:nvSpPr>
          <p:cNvPr id="8" name="Trapezoid 7"/>
          <p:cNvSpPr/>
          <p:nvPr/>
        </p:nvSpPr>
        <p:spPr>
          <a:xfrm rot="10800000">
            <a:off x="833207" y="2108460"/>
            <a:ext cx="9988032" cy="3409893"/>
          </a:xfrm>
          <a:prstGeom prst="trapezoid">
            <a:avLst/>
          </a:prstGeom>
          <a:solidFill>
            <a:srgbClr val="FF00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41223" y="2827842"/>
            <a:ext cx="4572000" cy="1415772"/>
          </a:xfrm>
          <a:prstGeom prst="rect">
            <a:avLst/>
          </a:prstGeom>
          <a:noFill/>
        </p:spPr>
        <p:txBody>
          <a:bodyPr wrap="square" rtlCol="0">
            <a:spAutoFit/>
          </a:bodyPr>
          <a:lstStyle/>
          <a:p>
            <a:pPr algn="ctr"/>
            <a:r>
              <a:rPr lang="en-US" b="1" dirty="0" smtClean="0">
                <a:solidFill>
                  <a:schemeClr val="bg1"/>
                </a:solidFill>
              </a:rPr>
              <a:t>Start</a:t>
            </a:r>
            <a:endParaRPr lang="en-US" b="1" dirty="0">
              <a:solidFill>
                <a:schemeClr val="bg1"/>
              </a:solidFill>
            </a:endParaRPr>
          </a:p>
        </p:txBody>
      </p:sp>
      <p:pic>
        <p:nvPicPr>
          <p:cNvPr id="3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858" y="4937143"/>
            <a:ext cx="9818381" cy="5183139"/>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1002858" y="10210800"/>
            <a:ext cx="9818381" cy="4191000"/>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t>The International and Area Studies Library (IASL) website was developed during a time of transition using incremental methods based upon the opinions of the faculty and staff in the Library and related departments.  Much has changed in the few years since the creation of </a:t>
            </a:r>
            <a:r>
              <a:rPr lang="en-US" sz="2500" dirty="0" smtClean="0"/>
              <a:t>IASL </a:t>
            </a:r>
            <a:r>
              <a:rPr lang="en-US" sz="2500" dirty="0"/>
              <a:t>and its web presence, and the time was upon us to take a look at our website, especially the homepage. </a:t>
            </a:r>
            <a:r>
              <a:rPr lang="en-US" sz="2500" dirty="0" smtClean="0"/>
              <a:t>We decided to approach this project with an explicit emphasis on user experience in order to avoid repeating mistakes of the past. </a:t>
            </a:r>
            <a:endParaRPr lang="en-US" sz="2500" dirty="0">
              <a:solidFill>
                <a:schemeClr val="bg1"/>
              </a:solidFill>
            </a:endParaRPr>
          </a:p>
        </p:txBody>
      </p:sp>
      <p:sp>
        <p:nvSpPr>
          <p:cNvPr id="42" name="Rectangle 41"/>
          <p:cNvSpPr/>
          <p:nvPr/>
        </p:nvSpPr>
        <p:spPr>
          <a:xfrm>
            <a:off x="1002858" y="14554200"/>
            <a:ext cx="9818381" cy="5486400"/>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smtClean="0">
                <a:solidFill>
                  <a:schemeClr val="bg1"/>
                </a:solidFill>
              </a:rPr>
              <a:t>User experience was emphasized in each step of our four-step process. We took a comprehensive and unique approach in combining established methods of evaluation with new software that enabled new visual analysis tools. After reviewing the use of our page using Google Analytics, the four steps included:</a:t>
            </a:r>
          </a:p>
          <a:p>
            <a:endParaRPr lang="en-US" sz="2500" dirty="0" smtClean="0">
              <a:solidFill>
                <a:schemeClr val="bg1"/>
              </a:solidFill>
            </a:endParaRPr>
          </a:p>
          <a:p>
            <a:pPr marL="514350" indent="-514350">
              <a:buFont typeface="+mj-lt"/>
              <a:buAutoNum type="arabicPeriod"/>
            </a:pPr>
            <a:r>
              <a:rPr lang="en-US" sz="2500" dirty="0" smtClean="0">
                <a:solidFill>
                  <a:schemeClr val="bg1"/>
                </a:solidFill>
              </a:rPr>
              <a:t>Brief online survey linked from the old IASL homepage.</a:t>
            </a:r>
          </a:p>
          <a:p>
            <a:pPr marL="514350" indent="-514350">
              <a:buFont typeface="+mj-lt"/>
              <a:buAutoNum type="arabicPeriod"/>
            </a:pPr>
            <a:r>
              <a:rPr lang="en-US" sz="2500" dirty="0" smtClean="0">
                <a:solidFill>
                  <a:schemeClr val="bg1"/>
                </a:solidFill>
              </a:rPr>
              <a:t>Online card sort activity.</a:t>
            </a:r>
          </a:p>
          <a:p>
            <a:pPr marL="514350" indent="-514350">
              <a:buFont typeface="+mj-lt"/>
              <a:buAutoNum type="arabicPeriod"/>
            </a:pPr>
            <a:r>
              <a:rPr lang="en-US" sz="2500" dirty="0" smtClean="0">
                <a:solidFill>
                  <a:schemeClr val="bg1"/>
                </a:solidFill>
              </a:rPr>
              <a:t>Focus Groups</a:t>
            </a:r>
          </a:p>
          <a:p>
            <a:pPr marL="514350" indent="-514350">
              <a:buFont typeface="+mj-lt"/>
              <a:buAutoNum type="arabicPeriod"/>
            </a:pPr>
            <a:r>
              <a:rPr lang="en-US" sz="2500" dirty="0" smtClean="0">
                <a:solidFill>
                  <a:schemeClr val="bg1"/>
                </a:solidFill>
              </a:rPr>
              <a:t>Usability Testing</a:t>
            </a:r>
          </a:p>
          <a:p>
            <a:pPr marL="514350" indent="-514350">
              <a:buFont typeface="+mj-lt"/>
              <a:buAutoNum type="arabicPeriod"/>
            </a:pPr>
            <a:endParaRPr lang="en-US" sz="2500" dirty="0">
              <a:solidFill>
                <a:schemeClr val="bg1"/>
              </a:solidFill>
            </a:endParaRPr>
          </a:p>
          <a:p>
            <a:r>
              <a:rPr lang="en-US" sz="2500" dirty="0" smtClean="0">
                <a:solidFill>
                  <a:schemeClr val="bg1"/>
                </a:solidFill>
              </a:rPr>
              <a:t>At each step in the process our four-person design and testing team met to analyze results collaboratively. </a:t>
            </a:r>
          </a:p>
          <a:p>
            <a:pPr marL="514350" indent="-514350">
              <a:buFont typeface="+mj-lt"/>
              <a:buAutoNum type="arabicPeriod"/>
            </a:pPr>
            <a:endParaRPr lang="en-US" sz="2800" dirty="0">
              <a:solidFill>
                <a:schemeClr val="bg1"/>
              </a:solidFill>
            </a:endParaRPr>
          </a:p>
        </p:txBody>
      </p:sp>
      <p:sp>
        <p:nvSpPr>
          <p:cNvPr id="43" name="Rectangle 42"/>
          <p:cNvSpPr/>
          <p:nvPr/>
        </p:nvSpPr>
        <p:spPr>
          <a:xfrm>
            <a:off x="990600" y="20193000"/>
            <a:ext cx="9818381" cy="6781800"/>
          </a:xfrm>
          <a:prstGeom prst="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ound Single Corner Rectangle 18"/>
          <p:cNvSpPr/>
          <p:nvPr/>
        </p:nvSpPr>
        <p:spPr>
          <a:xfrm rot="10800000">
            <a:off x="1002858" y="27127200"/>
            <a:ext cx="12789342" cy="5486400"/>
          </a:xfrm>
          <a:custGeom>
            <a:avLst/>
            <a:gdLst>
              <a:gd name="connsiteX0" fmla="*/ 0 w 7943655"/>
              <a:gd name="connsiteY0" fmla="*/ 0 h 5121223"/>
              <a:gd name="connsiteX1" fmla="*/ 5383044 w 7943655"/>
              <a:gd name="connsiteY1" fmla="*/ 0 h 5121223"/>
              <a:gd name="connsiteX2" fmla="*/ 7943656 w 7943655"/>
              <a:gd name="connsiteY2" fmla="*/ 2560612 h 5121223"/>
              <a:gd name="connsiteX3" fmla="*/ 7943655 w 7943655"/>
              <a:gd name="connsiteY3" fmla="*/ 5121223 h 5121223"/>
              <a:gd name="connsiteX4" fmla="*/ 0 w 7943655"/>
              <a:gd name="connsiteY4" fmla="*/ 5121223 h 5121223"/>
              <a:gd name="connsiteX5" fmla="*/ 0 w 7943655"/>
              <a:gd name="connsiteY5" fmla="*/ 0 h 5121223"/>
              <a:gd name="connsiteX0" fmla="*/ 0 w 10448317"/>
              <a:gd name="connsiteY0" fmla="*/ 0 h 5240493"/>
              <a:gd name="connsiteX1" fmla="*/ 7887705 w 10448317"/>
              <a:gd name="connsiteY1" fmla="*/ 119270 h 5240493"/>
              <a:gd name="connsiteX2" fmla="*/ 10448317 w 10448317"/>
              <a:gd name="connsiteY2" fmla="*/ 2679882 h 5240493"/>
              <a:gd name="connsiteX3" fmla="*/ 10448316 w 10448317"/>
              <a:gd name="connsiteY3" fmla="*/ 5240493 h 5240493"/>
              <a:gd name="connsiteX4" fmla="*/ 2504661 w 10448317"/>
              <a:gd name="connsiteY4" fmla="*/ 5240493 h 5240493"/>
              <a:gd name="connsiteX5" fmla="*/ 0 w 10448317"/>
              <a:gd name="connsiteY5" fmla="*/ 0 h 5240493"/>
              <a:gd name="connsiteX0" fmla="*/ 0 w 10448316"/>
              <a:gd name="connsiteY0" fmla="*/ 0 h 5240493"/>
              <a:gd name="connsiteX1" fmla="*/ 7887705 w 10448316"/>
              <a:gd name="connsiteY1" fmla="*/ 119270 h 5240493"/>
              <a:gd name="connsiteX2" fmla="*/ 10130264 w 10448316"/>
              <a:gd name="connsiteY2" fmla="*/ 2679882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48316"/>
              <a:gd name="connsiteY0" fmla="*/ 0 h 5240493"/>
              <a:gd name="connsiteX1" fmla="*/ 7887705 w 10448316"/>
              <a:gd name="connsiteY1" fmla="*/ 119270 h 5240493"/>
              <a:gd name="connsiteX2" fmla="*/ 10130264 w 10448316"/>
              <a:gd name="connsiteY2" fmla="*/ 2679882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74540"/>
              <a:gd name="connsiteY0" fmla="*/ 0 h 5240493"/>
              <a:gd name="connsiteX1" fmla="*/ 7569653 w 10474540"/>
              <a:gd name="connsiteY1" fmla="*/ 278296 h 5240493"/>
              <a:gd name="connsiteX2" fmla="*/ 10130264 w 10474540"/>
              <a:gd name="connsiteY2" fmla="*/ 2679882 h 5240493"/>
              <a:gd name="connsiteX3" fmla="*/ 10448316 w 10474540"/>
              <a:gd name="connsiteY3" fmla="*/ 5240493 h 5240493"/>
              <a:gd name="connsiteX4" fmla="*/ 2504661 w 10474540"/>
              <a:gd name="connsiteY4" fmla="*/ 5240493 h 5240493"/>
              <a:gd name="connsiteX5" fmla="*/ 0 w 10474540"/>
              <a:gd name="connsiteY5" fmla="*/ 0 h 5240493"/>
              <a:gd name="connsiteX0" fmla="*/ 0 w 10448316"/>
              <a:gd name="connsiteY0" fmla="*/ 0 h 5240493"/>
              <a:gd name="connsiteX1" fmla="*/ 7569653 w 10448316"/>
              <a:gd name="connsiteY1" fmla="*/ 278296 h 5240493"/>
              <a:gd name="connsiteX2" fmla="*/ 9891725 w 10448316"/>
              <a:gd name="connsiteY2" fmla="*/ 2719639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48316"/>
              <a:gd name="connsiteY0" fmla="*/ 119269 h 4962197"/>
              <a:gd name="connsiteX1" fmla="*/ 7569653 w 10448316"/>
              <a:gd name="connsiteY1" fmla="*/ 0 h 4962197"/>
              <a:gd name="connsiteX2" fmla="*/ 9891725 w 10448316"/>
              <a:gd name="connsiteY2" fmla="*/ 2441343 h 4962197"/>
              <a:gd name="connsiteX3" fmla="*/ 10448316 w 10448316"/>
              <a:gd name="connsiteY3" fmla="*/ 4962197 h 4962197"/>
              <a:gd name="connsiteX4" fmla="*/ 2504661 w 10448316"/>
              <a:gd name="connsiteY4" fmla="*/ 4962197 h 4962197"/>
              <a:gd name="connsiteX5" fmla="*/ 0 w 10448316"/>
              <a:gd name="connsiteY5" fmla="*/ 119269 h 4962197"/>
              <a:gd name="connsiteX0" fmla="*/ 0 w 10448316"/>
              <a:gd name="connsiteY0" fmla="*/ 0 h 5041711"/>
              <a:gd name="connsiteX1" fmla="*/ 7569653 w 10448316"/>
              <a:gd name="connsiteY1" fmla="*/ 79514 h 5041711"/>
              <a:gd name="connsiteX2" fmla="*/ 9891725 w 10448316"/>
              <a:gd name="connsiteY2" fmla="*/ 2520857 h 5041711"/>
              <a:gd name="connsiteX3" fmla="*/ 10448316 w 10448316"/>
              <a:gd name="connsiteY3" fmla="*/ 5041711 h 5041711"/>
              <a:gd name="connsiteX4" fmla="*/ 2504661 w 10448316"/>
              <a:gd name="connsiteY4" fmla="*/ 5041711 h 5041711"/>
              <a:gd name="connsiteX5" fmla="*/ 0 w 10448316"/>
              <a:gd name="connsiteY5" fmla="*/ 0 h 5041711"/>
              <a:gd name="connsiteX0" fmla="*/ 0 w 10448316"/>
              <a:gd name="connsiteY0" fmla="*/ 39756 h 4962197"/>
              <a:gd name="connsiteX1" fmla="*/ 7569653 w 10448316"/>
              <a:gd name="connsiteY1" fmla="*/ 0 h 4962197"/>
              <a:gd name="connsiteX2" fmla="*/ 9891725 w 10448316"/>
              <a:gd name="connsiteY2" fmla="*/ 2441343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48316"/>
              <a:gd name="connsiteY0" fmla="*/ 39756 h 4962197"/>
              <a:gd name="connsiteX1" fmla="*/ 7569653 w 10448316"/>
              <a:gd name="connsiteY1" fmla="*/ 0 h 4962197"/>
              <a:gd name="connsiteX2" fmla="*/ 9971238 w 10448316"/>
              <a:gd name="connsiteY2" fmla="*/ 2401587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48316"/>
              <a:gd name="connsiteY0" fmla="*/ 39756 h 4962197"/>
              <a:gd name="connsiteX1" fmla="*/ 7569653 w 10448316"/>
              <a:gd name="connsiteY1" fmla="*/ 0 h 4962197"/>
              <a:gd name="connsiteX2" fmla="*/ 9971238 w 10448316"/>
              <a:gd name="connsiteY2" fmla="*/ 2401587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52559"/>
              <a:gd name="connsiteY0" fmla="*/ 79513 h 5001954"/>
              <a:gd name="connsiteX1" fmla="*/ 7092575 w 10452559"/>
              <a:gd name="connsiteY1" fmla="*/ 0 h 5001954"/>
              <a:gd name="connsiteX2" fmla="*/ 9971238 w 10452559"/>
              <a:gd name="connsiteY2" fmla="*/ 2441344 h 5001954"/>
              <a:gd name="connsiteX3" fmla="*/ 10448316 w 10452559"/>
              <a:gd name="connsiteY3" fmla="*/ 5001954 h 5001954"/>
              <a:gd name="connsiteX4" fmla="*/ 2504661 w 10452559"/>
              <a:gd name="connsiteY4" fmla="*/ 5001954 h 5001954"/>
              <a:gd name="connsiteX5" fmla="*/ 0 w 10452559"/>
              <a:gd name="connsiteY5" fmla="*/ 79513 h 5001954"/>
              <a:gd name="connsiteX0" fmla="*/ 0 w 10481632"/>
              <a:gd name="connsiteY0" fmla="*/ 0 h 4922441"/>
              <a:gd name="connsiteX1" fmla="*/ 6257688 w 10481632"/>
              <a:gd name="connsiteY1" fmla="*/ 0 h 4922441"/>
              <a:gd name="connsiteX2" fmla="*/ 9971238 w 10481632"/>
              <a:gd name="connsiteY2" fmla="*/ 2361831 h 4922441"/>
              <a:gd name="connsiteX3" fmla="*/ 10448316 w 10481632"/>
              <a:gd name="connsiteY3" fmla="*/ 4922441 h 4922441"/>
              <a:gd name="connsiteX4" fmla="*/ 2504661 w 10481632"/>
              <a:gd name="connsiteY4" fmla="*/ 4922441 h 4922441"/>
              <a:gd name="connsiteX5" fmla="*/ 0 w 10481632"/>
              <a:gd name="connsiteY5" fmla="*/ 0 h 4922441"/>
              <a:gd name="connsiteX0" fmla="*/ 0 w 10453540"/>
              <a:gd name="connsiteY0" fmla="*/ 0 h 4922441"/>
              <a:gd name="connsiteX1" fmla="*/ 6257688 w 10453540"/>
              <a:gd name="connsiteY1" fmla="*/ 0 h 4922441"/>
              <a:gd name="connsiteX2" fmla="*/ 9851969 w 10453540"/>
              <a:gd name="connsiteY2" fmla="*/ 2361831 h 4922441"/>
              <a:gd name="connsiteX3" fmla="*/ 10448316 w 10453540"/>
              <a:gd name="connsiteY3" fmla="*/ 4922441 h 4922441"/>
              <a:gd name="connsiteX4" fmla="*/ 2504661 w 10453540"/>
              <a:gd name="connsiteY4" fmla="*/ 4922441 h 4922441"/>
              <a:gd name="connsiteX5" fmla="*/ 0 w 10453540"/>
              <a:gd name="connsiteY5" fmla="*/ 0 h 4922441"/>
              <a:gd name="connsiteX0" fmla="*/ 0 w 10456351"/>
              <a:gd name="connsiteY0" fmla="*/ 0 h 4922441"/>
              <a:gd name="connsiteX1" fmla="*/ 6257688 w 10456351"/>
              <a:gd name="connsiteY1" fmla="*/ 0 h 4922441"/>
              <a:gd name="connsiteX2" fmla="*/ 9871019 w 10456351"/>
              <a:gd name="connsiteY2" fmla="*/ 2399931 h 4922441"/>
              <a:gd name="connsiteX3" fmla="*/ 10448316 w 10456351"/>
              <a:gd name="connsiteY3" fmla="*/ 4922441 h 4922441"/>
              <a:gd name="connsiteX4" fmla="*/ 2504661 w 10456351"/>
              <a:gd name="connsiteY4" fmla="*/ 4922441 h 4922441"/>
              <a:gd name="connsiteX5" fmla="*/ 0 w 10456351"/>
              <a:gd name="connsiteY5" fmla="*/ 0 h 4922441"/>
              <a:gd name="connsiteX0" fmla="*/ 0 w 10451669"/>
              <a:gd name="connsiteY0" fmla="*/ 0 h 4922441"/>
              <a:gd name="connsiteX1" fmla="*/ 6257688 w 10451669"/>
              <a:gd name="connsiteY1" fmla="*/ 0 h 4922441"/>
              <a:gd name="connsiteX2" fmla="*/ 9871019 w 10451669"/>
              <a:gd name="connsiteY2" fmla="*/ 2399931 h 4922441"/>
              <a:gd name="connsiteX3" fmla="*/ 10448316 w 10451669"/>
              <a:gd name="connsiteY3" fmla="*/ 4922441 h 4922441"/>
              <a:gd name="connsiteX4" fmla="*/ 2504661 w 10451669"/>
              <a:gd name="connsiteY4" fmla="*/ 4922441 h 4922441"/>
              <a:gd name="connsiteX5" fmla="*/ 0 w 10451669"/>
              <a:gd name="connsiteY5" fmla="*/ 0 h 4922441"/>
              <a:gd name="connsiteX0" fmla="*/ 0 w 10455888"/>
              <a:gd name="connsiteY0" fmla="*/ 0 h 4922441"/>
              <a:gd name="connsiteX1" fmla="*/ 6276738 w 10455888"/>
              <a:gd name="connsiteY1" fmla="*/ 19050 h 4922441"/>
              <a:gd name="connsiteX2" fmla="*/ 9871019 w 10455888"/>
              <a:gd name="connsiteY2" fmla="*/ 2399931 h 4922441"/>
              <a:gd name="connsiteX3" fmla="*/ 10448316 w 10455888"/>
              <a:gd name="connsiteY3" fmla="*/ 4922441 h 4922441"/>
              <a:gd name="connsiteX4" fmla="*/ 2504661 w 10455888"/>
              <a:gd name="connsiteY4" fmla="*/ 4922441 h 4922441"/>
              <a:gd name="connsiteX5" fmla="*/ 0 w 10455888"/>
              <a:gd name="connsiteY5" fmla="*/ 0 h 4922441"/>
              <a:gd name="connsiteX0" fmla="*/ 0 w 10455888"/>
              <a:gd name="connsiteY0" fmla="*/ 0 h 4922441"/>
              <a:gd name="connsiteX1" fmla="*/ 6276738 w 10455888"/>
              <a:gd name="connsiteY1" fmla="*/ 19050 h 4922441"/>
              <a:gd name="connsiteX2" fmla="*/ 9871019 w 10455888"/>
              <a:gd name="connsiteY2" fmla="*/ 2399931 h 4922441"/>
              <a:gd name="connsiteX3" fmla="*/ 10448316 w 10455888"/>
              <a:gd name="connsiteY3" fmla="*/ 4922441 h 4922441"/>
              <a:gd name="connsiteX4" fmla="*/ 2504661 w 10455888"/>
              <a:gd name="connsiteY4" fmla="*/ 4922441 h 4922441"/>
              <a:gd name="connsiteX5" fmla="*/ 0 w 10455888"/>
              <a:gd name="connsiteY5" fmla="*/ 0 h 4922441"/>
              <a:gd name="connsiteX0" fmla="*/ 0 w 10360638"/>
              <a:gd name="connsiteY0" fmla="*/ 95250 h 4903391"/>
              <a:gd name="connsiteX1" fmla="*/ 6181488 w 10360638"/>
              <a:gd name="connsiteY1" fmla="*/ 0 h 4903391"/>
              <a:gd name="connsiteX2" fmla="*/ 9775769 w 10360638"/>
              <a:gd name="connsiteY2" fmla="*/ 2380881 h 4903391"/>
              <a:gd name="connsiteX3" fmla="*/ 10353066 w 10360638"/>
              <a:gd name="connsiteY3" fmla="*/ 4903391 h 4903391"/>
              <a:gd name="connsiteX4" fmla="*/ 2409411 w 10360638"/>
              <a:gd name="connsiteY4" fmla="*/ 4903391 h 4903391"/>
              <a:gd name="connsiteX5" fmla="*/ 0 w 10360638"/>
              <a:gd name="connsiteY5" fmla="*/ 95250 h 4903391"/>
              <a:gd name="connsiteX0" fmla="*/ 0 w 10398738"/>
              <a:gd name="connsiteY0" fmla="*/ 19050 h 4903391"/>
              <a:gd name="connsiteX1" fmla="*/ 6219588 w 10398738"/>
              <a:gd name="connsiteY1" fmla="*/ 0 h 4903391"/>
              <a:gd name="connsiteX2" fmla="*/ 9813869 w 10398738"/>
              <a:gd name="connsiteY2" fmla="*/ 2380881 h 4903391"/>
              <a:gd name="connsiteX3" fmla="*/ 10391166 w 10398738"/>
              <a:gd name="connsiteY3" fmla="*/ 4903391 h 4903391"/>
              <a:gd name="connsiteX4" fmla="*/ 2447511 w 10398738"/>
              <a:gd name="connsiteY4" fmla="*/ 4903391 h 4903391"/>
              <a:gd name="connsiteX5" fmla="*/ 0 w 10398738"/>
              <a:gd name="connsiteY5" fmla="*/ 19050 h 4903391"/>
              <a:gd name="connsiteX0" fmla="*/ 0 w 10391166"/>
              <a:gd name="connsiteY0" fmla="*/ 19050 h 4903391"/>
              <a:gd name="connsiteX1" fmla="*/ 6219588 w 10391166"/>
              <a:gd name="connsiteY1" fmla="*/ 0 h 4903391"/>
              <a:gd name="connsiteX2" fmla="*/ 9813869 w 10391166"/>
              <a:gd name="connsiteY2" fmla="*/ 2380881 h 4903391"/>
              <a:gd name="connsiteX3" fmla="*/ 10391166 w 10391166"/>
              <a:gd name="connsiteY3" fmla="*/ 4903391 h 4903391"/>
              <a:gd name="connsiteX4" fmla="*/ 2447511 w 10391166"/>
              <a:gd name="connsiteY4" fmla="*/ 4903391 h 4903391"/>
              <a:gd name="connsiteX5" fmla="*/ 0 w 10391166"/>
              <a:gd name="connsiteY5" fmla="*/ 19050 h 4903391"/>
              <a:gd name="connsiteX0" fmla="*/ 0 w 10391166"/>
              <a:gd name="connsiteY0" fmla="*/ 19050 h 4903391"/>
              <a:gd name="connsiteX1" fmla="*/ 6219588 w 10391166"/>
              <a:gd name="connsiteY1" fmla="*/ 0 h 4903391"/>
              <a:gd name="connsiteX2" fmla="*/ 9699569 w 10391166"/>
              <a:gd name="connsiteY2" fmla="*/ 2457081 h 4903391"/>
              <a:gd name="connsiteX3" fmla="*/ 10391166 w 10391166"/>
              <a:gd name="connsiteY3" fmla="*/ 4903391 h 4903391"/>
              <a:gd name="connsiteX4" fmla="*/ 2447511 w 10391166"/>
              <a:gd name="connsiteY4" fmla="*/ 4903391 h 4903391"/>
              <a:gd name="connsiteX5" fmla="*/ 0 w 10391166"/>
              <a:gd name="connsiteY5" fmla="*/ 19050 h 4903391"/>
              <a:gd name="connsiteX0" fmla="*/ 0 w 10391166"/>
              <a:gd name="connsiteY0" fmla="*/ 0 h 4884341"/>
              <a:gd name="connsiteX1" fmla="*/ 6219588 w 10391166"/>
              <a:gd name="connsiteY1" fmla="*/ 19050 h 4884341"/>
              <a:gd name="connsiteX2" fmla="*/ 9699569 w 10391166"/>
              <a:gd name="connsiteY2" fmla="*/ 2438031 h 4884341"/>
              <a:gd name="connsiteX3" fmla="*/ 10391166 w 10391166"/>
              <a:gd name="connsiteY3" fmla="*/ 4884341 h 4884341"/>
              <a:gd name="connsiteX4" fmla="*/ 2447511 w 10391166"/>
              <a:gd name="connsiteY4" fmla="*/ 4884341 h 4884341"/>
              <a:gd name="connsiteX5" fmla="*/ 0 w 10391166"/>
              <a:gd name="connsiteY5" fmla="*/ 0 h 48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1166" h="4884341">
                <a:moveTo>
                  <a:pt x="0" y="0"/>
                </a:moveTo>
                <a:lnTo>
                  <a:pt x="6219588" y="19050"/>
                </a:lnTo>
                <a:cubicBezTo>
                  <a:pt x="7595675" y="247650"/>
                  <a:pt x="9004306" y="1627149"/>
                  <a:pt x="9699569" y="2438031"/>
                </a:cubicBezTo>
                <a:cubicBezTo>
                  <a:pt x="10394832" y="3248913"/>
                  <a:pt x="10295916" y="3859354"/>
                  <a:pt x="10391166" y="4884341"/>
                </a:cubicBezTo>
                <a:lnTo>
                  <a:pt x="2447511" y="4884341"/>
                </a:lnTo>
                <a:lnTo>
                  <a:pt x="0" y="0"/>
                </a:lnTo>
                <a:close/>
              </a:path>
            </a:pathLst>
          </a:custGeom>
          <a:solidFill>
            <a:srgbClr val="FF00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Isosceles Triangle 23"/>
          <p:cNvSpPr/>
          <p:nvPr/>
        </p:nvSpPr>
        <p:spPr>
          <a:xfrm flipV="1">
            <a:off x="10992688" y="27108150"/>
            <a:ext cx="6114212" cy="5505450"/>
          </a:xfrm>
          <a:custGeom>
            <a:avLst/>
            <a:gdLst>
              <a:gd name="connsiteX0" fmla="*/ 0 w 5256962"/>
              <a:gd name="connsiteY0" fmla="*/ 4851212 h 4851212"/>
              <a:gd name="connsiteX1" fmla="*/ 2687149 w 5256962"/>
              <a:gd name="connsiteY1" fmla="*/ 0 h 4851212"/>
              <a:gd name="connsiteX2" fmla="*/ 5256962 w 5256962"/>
              <a:gd name="connsiteY2" fmla="*/ 4851212 h 4851212"/>
              <a:gd name="connsiteX3" fmla="*/ 0 w 5256962"/>
              <a:gd name="connsiteY3" fmla="*/ 4851212 h 4851212"/>
              <a:gd name="connsiteX0" fmla="*/ 0 w 5618912"/>
              <a:gd name="connsiteY0" fmla="*/ 4870262 h 4870262"/>
              <a:gd name="connsiteX1" fmla="*/ 3049099 w 5618912"/>
              <a:gd name="connsiteY1" fmla="*/ 0 h 4870262"/>
              <a:gd name="connsiteX2" fmla="*/ 5618912 w 5618912"/>
              <a:gd name="connsiteY2" fmla="*/ 4851212 h 4870262"/>
              <a:gd name="connsiteX3" fmla="*/ 0 w 5618912"/>
              <a:gd name="connsiteY3" fmla="*/ 4870262 h 4870262"/>
              <a:gd name="connsiteX0" fmla="*/ 0 w 5618912"/>
              <a:gd name="connsiteY0" fmla="*/ 5498912 h 5498912"/>
              <a:gd name="connsiteX1" fmla="*/ 3010999 w 5618912"/>
              <a:gd name="connsiteY1" fmla="*/ 0 h 5498912"/>
              <a:gd name="connsiteX2" fmla="*/ 5618912 w 5618912"/>
              <a:gd name="connsiteY2" fmla="*/ 5479862 h 5498912"/>
              <a:gd name="connsiteX3" fmla="*/ 0 w 5618912"/>
              <a:gd name="connsiteY3" fmla="*/ 5498912 h 5498912"/>
              <a:gd name="connsiteX0" fmla="*/ 0 w 6114212"/>
              <a:gd name="connsiteY0" fmla="*/ 5498912 h 5498912"/>
              <a:gd name="connsiteX1" fmla="*/ 3010999 w 6114212"/>
              <a:gd name="connsiteY1" fmla="*/ 0 h 5498912"/>
              <a:gd name="connsiteX2" fmla="*/ 6114212 w 6114212"/>
              <a:gd name="connsiteY2" fmla="*/ 5479862 h 5498912"/>
              <a:gd name="connsiteX3" fmla="*/ 0 w 6114212"/>
              <a:gd name="connsiteY3" fmla="*/ 5498912 h 5498912"/>
              <a:gd name="connsiteX0" fmla="*/ 0 w 6114212"/>
              <a:gd name="connsiteY0" fmla="*/ 5537012 h 5537012"/>
              <a:gd name="connsiteX1" fmla="*/ 3087199 w 6114212"/>
              <a:gd name="connsiteY1" fmla="*/ 0 h 5537012"/>
              <a:gd name="connsiteX2" fmla="*/ 6114212 w 6114212"/>
              <a:gd name="connsiteY2" fmla="*/ 5517962 h 5537012"/>
              <a:gd name="connsiteX3" fmla="*/ 0 w 6114212"/>
              <a:gd name="connsiteY3" fmla="*/ 5537012 h 5537012"/>
              <a:gd name="connsiteX0" fmla="*/ 0 w 6114212"/>
              <a:gd name="connsiteY0" fmla="*/ 5613212 h 5613212"/>
              <a:gd name="connsiteX1" fmla="*/ 3087199 w 6114212"/>
              <a:gd name="connsiteY1" fmla="*/ 0 h 5613212"/>
              <a:gd name="connsiteX2" fmla="*/ 6114212 w 6114212"/>
              <a:gd name="connsiteY2" fmla="*/ 5594162 h 5613212"/>
              <a:gd name="connsiteX3" fmla="*/ 0 w 6114212"/>
              <a:gd name="connsiteY3" fmla="*/ 5613212 h 5613212"/>
            </a:gdLst>
            <a:ahLst/>
            <a:cxnLst>
              <a:cxn ang="0">
                <a:pos x="connsiteX0" y="connsiteY0"/>
              </a:cxn>
              <a:cxn ang="0">
                <a:pos x="connsiteX1" y="connsiteY1"/>
              </a:cxn>
              <a:cxn ang="0">
                <a:pos x="connsiteX2" y="connsiteY2"/>
              </a:cxn>
              <a:cxn ang="0">
                <a:pos x="connsiteX3" y="connsiteY3"/>
              </a:cxn>
            </a:cxnLst>
            <a:rect l="l" t="t" r="r" b="b"/>
            <a:pathLst>
              <a:path w="6114212" h="5613212">
                <a:moveTo>
                  <a:pt x="0" y="5613212"/>
                </a:moveTo>
                <a:lnTo>
                  <a:pt x="3087199" y="0"/>
                </a:lnTo>
                <a:lnTo>
                  <a:pt x="6114212" y="5594162"/>
                </a:lnTo>
                <a:lnTo>
                  <a:pt x="0" y="5613212"/>
                </a:lnTo>
                <a:close/>
              </a:path>
            </a:pathLst>
          </a:cu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flipH="1">
            <a:off x="17296560" y="10210800"/>
            <a:ext cx="9818381" cy="5148361"/>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flipH="1">
            <a:off x="17296558" y="15511561"/>
            <a:ext cx="9818381" cy="5208111"/>
          </a:xfrm>
          <a:prstGeom prst="rect">
            <a:avLst/>
          </a:prstGeom>
          <a:solidFill>
            <a:srgbClr val="00206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smtClean="0"/>
              <a:t>3. We ran a total of three focus groups, two of which were a mixture of UIUC students, faculty, and staff that we had recruited via targeted emails to area studies classes and area center </a:t>
            </a:r>
            <a:r>
              <a:rPr lang="en-US" sz="2500" dirty="0" err="1" smtClean="0"/>
              <a:t>listservs</a:t>
            </a:r>
            <a:r>
              <a:rPr lang="en-US" sz="2500" dirty="0" smtClean="0"/>
              <a:t>, and one which was comprised of international librarians who were recruited during their visit for a summer library workshop through the Mortenson Center. Each focus group was given a tour of the old page which they commented on, then a tour of a few mock-up ideas which they gave feedback on, and finally we had an activity that asked them to design their own home page. Participants were incentivized with a pizza lunch during the focus group, and the </a:t>
            </a:r>
            <a:r>
              <a:rPr lang="en-US" sz="2500" dirty="0" smtClean="0"/>
              <a:t>participants in the first </a:t>
            </a:r>
            <a:r>
              <a:rPr lang="en-US" sz="2500" dirty="0" smtClean="0"/>
              <a:t>two focus groups received $20 gift cards. </a:t>
            </a:r>
            <a:r>
              <a:rPr lang="en-US" sz="2600" dirty="0" smtClean="0"/>
              <a:t> </a:t>
            </a:r>
            <a:endParaRPr lang="en-US" sz="2600" dirty="0"/>
          </a:p>
        </p:txBody>
      </p:sp>
      <p:sp>
        <p:nvSpPr>
          <p:cNvPr id="60" name="Rectangle 59"/>
          <p:cNvSpPr/>
          <p:nvPr/>
        </p:nvSpPr>
        <p:spPr>
          <a:xfrm flipH="1">
            <a:off x="17297399" y="20812322"/>
            <a:ext cx="9818381" cy="6161812"/>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Dendogram</a:t>
            </a:r>
            <a:endParaRPr lang="en-US" dirty="0"/>
          </a:p>
        </p:txBody>
      </p:sp>
      <p:sp>
        <p:nvSpPr>
          <p:cNvPr id="61" name="Round Single Corner Rectangle 18"/>
          <p:cNvSpPr/>
          <p:nvPr/>
        </p:nvSpPr>
        <p:spPr>
          <a:xfrm rot="10800000" flipH="1">
            <a:off x="14325600" y="27127200"/>
            <a:ext cx="12789342" cy="5486400"/>
          </a:xfrm>
          <a:custGeom>
            <a:avLst/>
            <a:gdLst>
              <a:gd name="connsiteX0" fmla="*/ 0 w 7943655"/>
              <a:gd name="connsiteY0" fmla="*/ 0 h 5121223"/>
              <a:gd name="connsiteX1" fmla="*/ 5383044 w 7943655"/>
              <a:gd name="connsiteY1" fmla="*/ 0 h 5121223"/>
              <a:gd name="connsiteX2" fmla="*/ 7943656 w 7943655"/>
              <a:gd name="connsiteY2" fmla="*/ 2560612 h 5121223"/>
              <a:gd name="connsiteX3" fmla="*/ 7943655 w 7943655"/>
              <a:gd name="connsiteY3" fmla="*/ 5121223 h 5121223"/>
              <a:gd name="connsiteX4" fmla="*/ 0 w 7943655"/>
              <a:gd name="connsiteY4" fmla="*/ 5121223 h 5121223"/>
              <a:gd name="connsiteX5" fmla="*/ 0 w 7943655"/>
              <a:gd name="connsiteY5" fmla="*/ 0 h 5121223"/>
              <a:gd name="connsiteX0" fmla="*/ 0 w 10448317"/>
              <a:gd name="connsiteY0" fmla="*/ 0 h 5240493"/>
              <a:gd name="connsiteX1" fmla="*/ 7887705 w 10448317"/>
              <a:gd name="connsiteY1" fmla="*/ 119270 h 5240493"/>
              <a:gd name="connsiteX2" fmla="*/ 10448317 w 10448317"/>
              <a:gd name="connsiteY2" fmla="*/ 2679882 h 5240493"/>
              <a:gd name="connsiteX3" fmla="*/ 10448316 w 10448317"/>
              <a:gd name="connsiteY3" fmla="*/ 5240493 h 5240493"/>
              <a:gd name="connsiteX4" fmla="*/ 2504661 w 10448317"/>
              <a:gd name="connsiteY4" fmla="*/ 5240493 h 5240493"/>
              <a:gd name="connsiteX5" fmla="*/ 0 w 10448317"/>
              <a:gd name="connsiteY5" fmla="*/ 0 h 5240493"/>
              <a:gd name="connsiteX0" fmla="*/ 0 w 10448316"/>
              <a:gd name="connsiteY0" fmla="*/ 0 h 5240493"/>
              <a:gd name="connsiteX1" fmla="*/ 7887705 w 10448316"/>
              <a:gd name="connsiteY1" fmla="*/ 119270 h 5240493"/>
              <a:gd name="connsiteX2" fmla="*/ 10130264 w 10448316"/>
              <a:gd name="connsiteY2" fmla="*/ 2679882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48316"/>
              <a:gd name="connsiteY0" fmla="*/ 0 h 5240493"/>
              <a:gd name="connsiteX1" fmla="*/ 7887705 w 10448316"/>
              <a:gd name="connsiteY1" fmla="*/ 119270 h 5240493"/>
              <a:gd name="connsiteX2" fmla="*/ 10130264 w 10448316"/>
              <a:gd name="connsiteY2" fmla="*/ 2679882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74540"/>
              <a:gd name="connsiteY0" fmla="*/ 0 h 5240493"/>
              <a:gd name="connsiteX1" fmla="*/ 7569653 w 10474540"/>
              <a:gd name="connsiteY1" fmla="*/ 278296 h 5240493"/>
              <a:gd name="connsiteX2" fmla="*/ 10130264 w 10474540"/>
              <a:gd name="connsiteY2" fmla="*/ 2679882 h 5240493"/>
              <a:gd name="connsiteX3" fmla="*/ 10448316 w 10474540"/>
              <a:gd name="connsiteY3" fmla="*/ 5240493 h 5240493"/>
              <a:gd name="connsiteX4" fmla="*/ 2504661 w 10474540"/>
              <a:gd name="connsiteY4" fmla="*/ 5240493 h 5240493"/>
              <a:gd name="connsiteX5" fmla="*/ 0 w 10474540"/>
              <a:gd name="connsiteY5" fmla="*/ 0 h 5240493"/>
              <a:gd name="connsiteX0" fmla="*/ 0 w 10448316"/>
              <a:gd name="connsiteY0" fmla="*/ 0 h 5240493"/>
              <a:gd name="connsiteX1" fmla="*/ 7569653 w 10448316"/>
              <a:gd name="connsiteY1" fmla="*/ 278296 h 5240493"/>
              <a:gd name="connsiteX2" fmla="*/ 9891725 w 10448316"/>
              <a:gd name="connsiteY2" fmla="*/ 2719639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48316"/>
              <a:gd name="connsiteY0" fmla="*/ 119269 h 4962197"/>
              <a:gd name="connsiteX1" fmla="*/ 7569653 w 10448316"/>
              <a:gd name="connsiteY1" fmla="*/ 0 h 4962197"/>
              <a:gd name="connsiteX2" fmla="*/ 9891725 w 10448316"/>
              <a:gd name="connsiteY2" fmla="*/ 2441343 h 4962197"/>
              <a:gd name="connsiteX3" fmla="*/ 10448316 w 10448316"/>
              <a:gd name="connsiteY3" fmla="*/ 4962197 h 4962197"/>
              <a:gd name="connsiteX4" fmla="*/ 2504661 w 10448316"/>
              <a:gd name="connsiteY4" fmla="*/ 4962197 h 4962197"/>
              <a:gd name="connsiteX5" fmla="*/ 0 w 10448316"/>
              <a:gd name="connsiteY5" fmla="*/ 119269 h 4962197"/>
              <a:gd name="connsiteX0" fmla="*/ 0 w 10448316"/>
              <a:gd name="connsiteY0" fmla="*/ 0 h 5041711"/>
              <a:gd name="connsiteX1" fmla="*/ 7569653 w 10448316"/>
              <a:gd name="connsiteY1" fmla="*/ 79514 h 5041711"/>
              <a:gd name="connsiteX2" fmla="*/ 9891725 w 10448316"/>
              <a:gd name="connsiteY2" fmla="*/ 2520857 h 5041711"/>
              <a:gd name="connsiteX3" fmla="*/ 10448316 w 10448316"/>
              <a:gd name="connsiteY3" fmla="*/ 5041711 h 5041711"/>
              <a:gd name="connsiteX4" fmla="*/ 2504661 w 10448316"/>
              <a:gd name="connsiteY4" fmla="*/ 5041711 h 5041711"/>
              <a:gd name="connsiteX5" fmla="*/ 0 w 10448316"/>
              <a:gd name="connsiteY5" fmla="*/ 0 h 5041711"/>
              <a:gd name="connsiteX0" fmla="*/ 0 w 10448316"/>
              <a:gd name="connsiteY0" fmla="*/ 39756 h 4962197"/>
              <a:gd name="connsiteX1" fmla="*/ 7569653 w 10448316"/>
              <a:gd name="connsiteY1" fmla="*/ 0 h 4962197"/>
              <a:gd name="connsiteX2" fmla="*/ 9891725 w 10448316"/>
              <a:gd name="connsiteY2" fmla="*/ 2441343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48316"/>
              <a:gd name="connsiteY0" fmla="*/ 39756 h 4962197"/>
              <a:gd name="connsiteX1" fmla="*/ 7569653 w 10448316"/>
              <a:gd name="connsiteY1" fmla="*/ 0 h 4962197"/>
              <a:gd name="connsiteX2" fmla="*/ 9971238 w 10448316"/>
              <a:gd name="connsiteY2" fmla="*/ 2401587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48316"/>
              <a:gd name="connsiteY0" fmla="*/ 39756 h 4962197"/>
              <a:gd name="connsiteX1" fmla="*/ 7569653 w 10448316"/>
              <a:gd name="connsiteY1" fmla="*/ 0 h 4962197"/>
              <a:gd name="connsiteX2" fmla="*/ 9971238 w 10448316"/>
              <a:gd name="connsiteY2" fmla="*/ 2401587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52559"/>
              <a:gd name="connsiteY0" fmla="*/ 79513 h 5001954"/>
              <a:gd name="connsiteX1" fmla="*/ 7092575 w 10452559"/>
              <a:gd name="connsiteY1" fmla="*/ 0 h 5001954"/>
              <a:gd name="connsiteX2" fmla="*/ 9971238 w 10452559"/>
              <a:gd name="connsiteY2" fmla="*/ 2441344 h 5001954"/>
              <a:gd name="connsiteX3" fmla="*/ 10448316 w 10452559"/>
              <a:gd name="connsiteY3" fmla="*/ 5001954 h 5001954"/>
              <a:gd name="connsiteX4" fmla="*/ 2504661 w 10452559"/>
              <a:gd name="connsiteY4" fmla="*/ 5001954 h 5001954"/>
              <a:gd name="connsiteX5" fmla="*/ 0 w 10452559"/>
              <a:gd name="connsiteY5" fmla="*/ 79513 h 5001954"/>
              <a:gd name="connsiteX0" fmla="*/ 0 w 10481632"/>
              <a:gd name="connsiteY0" fmla="*/ 0 h 4922441"/>
              <a:gd name="connsiteX1" fmla="*/ 6257688 w 10481632"/>
              <a:gd name="connsiteY1" fmla="*/ 0 h 4922441"/>
              <a:gd name="connsiteX2" fmla="*/ 9971238 w 10481632"/>
              <a:gd name="connsiteY2" fmla="*/ 2361831 h 4922441"/>
              <a:gd name="connsiteX3" fmla="*/ 10448316 w 10481632"/>
              <a:gd name="connsiteY3" fmla="*/ 4922441 h 4922441"/>
              <a:gd name="connsiteX4" fmla="*/ 2504661 w 10481632"/>
              <a:gd name="connsiteY4" fmla="*/ 4922441 h 4922441"/>
              <a:gd name="connsiteX5" fmla="*/ 0 w 10481632"/>
              <a:gd name="connsiteY5" fmla="*/ 0 h 4922441"/>
              <a:gd name="connsiteX0" fmla="*/ 0 w 10453540"/>
              <a:gd name="connsiteY0" fmla="*/ 0 h 4922441"/>
              <a:gd name="connsiteX1" fmla="*/ 6257688 w 10453540"/>
              <a:gd name="connsiteY1" fmla="*/ 0 h 4922441"/>
              <a:gd name="connsiteX2" fmla="*/ 9851969 w 10453540"/>
              <a:gd name="connsiteY2" fmla="*/ 2361831 h 4922441"/>
              <a:gd name="connsiteX3" fmla="*/ 10448316 w 10453540"/>
              <a:gd name="connsiteY3" fmla="*/ 4922441 h 4922441"/>
              <a:gd name="connsiteX4" fmla="*/ 2504661 w 10453540"/>
              <a:gd name="connsiteY4" fmla="*/ 4922441 h 4922441"/>
              <a:gd name="connsiteX5" fmla="*/ 0 w 10453540"/>
              <a:gd name="connsiteY5" fmla="*/ 0 h 4922441"/>
              <a:gd name="connsiteX0" fmla="*/ 0 w 10456351"/>
              <a:gd name="connsiteY0" fmla="*/ 0 h 4922441"/>
              <a:gd name="connsiteX1" fmla="*/ 6257688 w 10456351"/>
              <a:gd name="connsiteY1" fmla="*/ 0 h 4922441"/>
              <a:gd name="connsiteX2" fmla="*/ 9871019 w 10456351"/>
              <a:gd name="connsiteY2" fmla="*/ 2399931 h 4922441"/>
              <a:gd name="connsiteX3" fmla="*/ 10448316 w 10456351"/>
              <a:gd name="connsiteY3" fmla="*/ 4922441 h 4922441"/>
              <a:gd name="connsiteX4" fmla="*/ 2504661 w 10456351"/>
              <a:gd name="connsiteY4" fmla="*/ 4922441 h 4922441"/>
              <a:gd name="connsiteX5" fmla="*/ 0 w 10456351"/>
              <a:gd name="connsiteY5" fmla="*/ 0 h 4922441"/>
              <a:gd name="connsiteX0" fmla="*/ 0 w 10451669"/>
              <a:gd name="connsiteY0" fmla="*/ 0 h 4922441"/>
              <a:gd name="connsiteX1" fmla="*/ 6257688 w 10451669"/>
              <a:gd name="connsiteY1" fmla="*/ 0 h 4922441"/>
              <a:gd name="connsiteX2" fmla="*/ 9871019 w 10451669"/>
              <a:gd name="connsiteY2" fmla="*/ 2399931 h 4922441"/>
              <a:gd name="connsiteX3" fmla="*/ 10448316 w 10451669"/>
              <a:gd name="connsiteY3" fmla="*/ 4922441 h 4922441"/>
              <a:gd name="connsiteX4" fmla="*/ 2504661 w 10451669"/>
              <a:gd name="connsiteY4" fmla="*/ 4922441 h 4922441"/>
              <a:gd name="connsiteX5" fmla="*/ 0 w 10451669"/>
              <a:gd name="connsiteY5" fmla="*/ 0 h 4922441"/>
              <a:gd name="connsiteX0" fmla="*/ 0 w 10455888"/>
              <a:gd name="connsiteY0" fmla="*/ 0 h 4922441"/>
              <a:gd name="connsiteX1" fmla="*/ 6276738 w 10455888"/>
              <a:gd name="connsiteY1" fmla="*/ 19050 h 4922441"/>
              <a:gd name="connsiteX2" fmla="*/ 9871019 w 10455888"/>
              <a:gd name="connsiteY2" fmla="*/ 2399931 h 4922441"/>
              <a:gd name="connsiteX3" fmla="*/ 10448316 w 10455888"/>
              <a:gd name="connsiteY3" fmla="*/ 4922441 h 4922441"/>
              <a:gd name="connsiteX4" fmla="*/ 2504661 w 10455888"/>
              <a:gd name="connsiteY4" fmla="*/ 4922441 h 4922441"/>
              <a:gd name="connsiteX5" fmla="*/ 0 w 10455888"/>
              <a:gd name="connsiteY5" fmla="*/ 0 h 4922441"/>
              <a:gd name="connsiteX0" fmla="*/ 0 w 10455888"/>
              <a:gd name="connsiteY0" fmla="*/ 0 h 4922441"/>
              <a:gd name="connsiteX1" fmla="*/ 6276738 w 10455888"/>
              <a:gd name="connsiteY1" fmla="*/ 19050 h 4922441"/>
              <a:gd name="connsiteX2" fmla="*/ 9871019 w 10455888"/>
              <a:gd name="connsiteY2" fmla="*/ 2399931 h 4922441"/>
              <a:gd name="connsiteX3" fmla="*/ 10448316 w 10455888"/>
              <a:gd name="connsiteY3" fmla="*/ 4922441 h 4922441"/>
              <a:gd name="connsiteX4" fmla="*/ 2504661 w 10455888"/>
              <a:gd name="connsiteY4" fmla="*/ 4922441 h 4922441"/>
              <a:gd name="connsiteX5" fmla="*/ 0 w 10455888"/>
              <a:gd name="connsiteY5" fmla="*/ 0 h 4922441"/>
              <a:gd name="connsiteX0" fmla="*/ 0 w 10360638"/>
              <a:gd name="connsiteY0" fmla="*/ 95250 h 4903391"/>
              <a:gd name="connsiteX1" fmla="*/ 6181488 w 10360638"/>
              <a:gd name="connsiteY1" fmla="*/ 0 h 4903391"/>
              <a:gd name="connsiteX2" fmla="*/ 9775769 w 10360638"/>
              <a:gd name="connsiteY2" fmla="*/ 2380881 h 4903391"/>
              <a:gd name="connsiteX3" fmla="*/ 10353066 w 10360638"/>
              <a:gd name="connsiteY3" fmla="*/ 4903391 h 4903391"/>
              <a:gd name="connsiteX4" fmla="*/ 2409411 w 10360638"/>
              <a:gd name="connsiteY4" fmla="*/ 4903391 h 4903391"/>
              <a:gd name="connsiteX5" fmla="*/ 0 w 10360638"/>
              <a:gd name="connsiteY5" fmla="*/ 95250 h 4903391"/>
              <a:gd name="connsiteX0" fmla="*/ 0 w 10398738"/>
              <a:gd name="connsiteY0" fmla="*/ 19050 h 4903391"/>
              <a:gd name="connsiteX1" fmla="*/ 6219588 w 10398738"/>
              <a:gd name="connsiteY1" fmla="*/ 0 h 4903391"/>
              <a:gd name="connsiteX2" fmla="*/ 9813869 w 10398738"/>
              <a:gd name="connsiteY2" fmla="*/ 2380881 h 4903391"/>
              <a:gd name="connsiteX3" fmla="*/ 10391166 w 10398738"/>
              <a:gd name="connsiteY3" fmla="*/ 4903391 h 4903391"/>
              <a:gd name="connsiteX4" fmla="*/ 2447511 w 10398738"/>
              <a:gd name="connsiteY4" fmla="*/ 4903391 h 4903391"/>
              <a:gd name="connsiteX5" fmla="*/ 0 w 10398738"/>
              <a:gd name="connsiteY5" fmla="*/ 19050 h 4903391"/>
              <a:gd name="connsiteX0" fmla="*/ 0 w 10391166"/>
              <a:gd name="connsiteY0" fmla="*/ 19050 h 4903391"/>
              <a:gd name="connsiteX1" fmla="*/ 6219588 w 10391166"/>
              <a:gd name="connsiteY1" fmla="*/ 0 h 4903391"/>
              <a:gd name="connsiteX2" fmla="*/ 9813869 w 10391166"/>
              <a:gd name="connsiteY2" fmla="*/ 2380881 h 4903391"/>
              <a:gd name="connsiteX3" fmla="*/ 10391166 w 10391166"/>
              <a:gd name="connsiteY3" fmla="*/ 4903391 h 4903391"/>
              <a:gd name="connsiteX4" fmla="*/ 2447511 w 10391166"/>
              <a:gd name="connsiteY4" fmla="*/ 4903391 h 4903391"/>
              <a:gd name="connsiteX5" fmla="*/ 0 w 10391166"/>
              <a:gd name="connsiteY5" fmla="*/ 19050 h 4903391"/>
              <a:gd name="connsiteX0" fmla="*/ 0 w 10391166"/>
              <a:gd name="connsiteY0" fmla="*/ 19050 h 4903391"/>
              <a:gd name="connsiteX1" fmla="*/ 6219588 w 10391166"/>
              <a:gd name="connsiteY1" fmla="*/ 0 h 4903391"/>
              <a:gd name="connsiteX2" fmla="*/ 9699569 w 10391166"/>
              <a:gd name="connsiteY2" fmla="*/ 2457081 h 4903391"/>
              <a:gd name="connsiteX3" fmla="*/ 10391166 w 10391166"/>
              <a:gd name="connsiteY3" fmla="*/ 4903391 h 4903391"/>
              <a:gd name="connsiteX4" fmla="*/ 2447511 w 10391166"/>
              <a:gd name="connsiteY4" fmla="*/ 4903391 h 4903391"/>
              <a:gd name="connsiteX5" fmla="*/ 0 w 10391166"/>
              <a:gd name="connsiteY5" fmla="*/ 19050 h 4903391"/>
              <a:gd name="connsiteX0" fmla="*/ 0 w 10391166"/>
              <a:gd name="connsiteY0" fmla="*/ 0 h 4884341"/>
              <a:gd name="connsiteX1" fmla="*/ 6219588 w 10391166"/>
              <a:gd name="connsiteY1" fmla="*/ 19050 h 4884341"/>
              <a:gd name="connsiteX2" fmla="*/ 9699569 w 10391166"/>
              <a:gd name="connsiteY2" fmla="*/ 2438031 h 4884341"/>
              <a:gd name="connsiteX3" fmla="*/ 10391166 w 10391166"/>
              <a:gd name="connsiteY3" fmla="*/ 4884341 h 4884341"/>
              <a:gd name="connsiteX4" fmla="*/ 2447511 w 10391166"/>
              <a:gd name="connsiteY4" fmla="*/ 4884341 h 4884341"/>
              <a:gd name="connsiteX5" fmla="*/ 0 w 10391166"/>
              <a:gd name="connsiteY5" fmla="*/ 0 h 48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1166" h="4884341">
                <a:moveTo>
                  <a:pt x="0" y="0"/>
                </a:moveTo>
                <a:lnTo>
                  <a:pt x="6219588" y="19050"/>
                </a:lnTo>
                <a:cubicBezTo>
                  <a:pt x="7595675" y="247650"/>
                  <a:pt x="9004306" y="1627149"/>
                  <a:pt x="9699569" y="2438031"/>
                </a:cubicBezTo>
                <a:cubicBezTo>
                  <a:pt x="10394832" y="3248913"/>
                  <a:pt x="10295916" y="3859354"/>
                  <a:pt x="10391166" y="4884341"/>
                </a:cubicBezTo>
                <a:lnTo>
                  <a:pt x="2447511" y="4884341"/>
                </a:lnTo>
                <a:lnTo>
                  <a:pt x="0" y="0"/>
                </a:lnTo>
                <a:close/>
              </a:path>
            </a:pathLst>
          </a:cu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33499660" y="16824298"/>
            <a:ext cx="9818381" cy="6907200"/>
          </a:xfrm>
          <a:prstGeom prst="rect">
            <a:avLst/>
          </a:prstGeom>
          <a:solidFill>
            <a:srgbClr val="FF00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Lessons Learned:</a:t>
            </a:r>
          </a:p>
          <a:p>
            <a:endParaRPr lang="en-US" sz="2500" dirty="0"/>
          </a:p>
          <a:p>
            <a:pPr marL="457200" indent="-457200">
              <a:buAutoNum type="arabicPeriod"/>
            </a:pPr>
            <a:r>
              <a:rPr lang="en-US" sz="2500" dirty="0" smtClean="0"/>
              <a:t>There are many, very useful tools available online that allow quick and helpful feedback for website re-development.</a:t>
            </a:r>
          </a:p>
          <a:p>
            <a:pPr marL="457200" indent="-457200">
              <a:buAutoNum type="arabicPeriod"/>
            </a:pPr>
            <a:r>
              <a:rPr lang="en-US" sz="2500" dirty="0" smtClean="0"/>
              <a:t>Take a good look at your starting point by using the information available in any current statistics you can find such as Google Analytics.</a:t>
            </a:r>
          </a:p>
          <a:p>
            <a:pPr marL="457200" indent="-457200">
              <a:buAutoNum type="arabicPeriod"/>
            </a:pPr>
            <a:r>
              <a:rPr lang="en-US" sz="2500" dirty="0" smtClean="0"/>
              <a:t>Be sure to properly incentivize study participants for a better range of responses.</a:t>
            </a:r>
          </a:p>
          <a:p>
            <a:pPr marL="457200" indent="-457200">
              <a:buAutoNum type="arabicPeriod"/>
            </a:pPr>
            <a:r>
              <a:rPr lang="en-US" sz="2500" dirty="0" smtClean="0"/>
              <a:t>Encourage the participants to show you exactly what they want.</a:t>
            </a:r>
          </a:p>
          <a:p>
            <a:pPr marL="457200" indent="-457200">
              <a:buAutoNum type="arabicPeriod"/>
            </a:pPr>
            <a:r>
              <a:rPr lang="en-US" sz="2500" dirty="0" smtClean="0"/>
              <a:t>Be assured that everything will take longer than you thought.</a:t>
            </a:r>
          </a:p>
          <a:p>
            <a:pPr marL="457200" indent="-457200">
              <a:buAutoNum type="arabicPeriod"/>
            </a:pPr>
            <a:r>
              <a:rPr lang="en-US" sz="2500" dirty="0" smtClean="0"/>
              <a:t>Do not go into the experiment with preconceived notions of how things should look.</a:t>
            </a:r>
          </a:p>
          <a:p>
            <a:pPr marL="457200" indent="-457200">
              <a:buAutoNum type="arabicPeriod"/>
            </a:pPr>
            <a:r>
              <a:rPr lang="en-US" sz="2500" dirty="0" smtClean="0"/>
              <a:t>Pay careful attention to accessibility.</a:t>
            </a:r>
          </a:p>
          <a:p>
            <a:pPr marL="457200" indent="-457200">
              <a:buAutoNum type="arabicPeriod"/>
            </a:pPr>
            <a:endParaRPr lang="en-US" sz="2500" dirty="0"/>
          </a:p>
        </p:txBody>
      </p:sp>
      <p:sp>
        <p:nvSpPr>
          <p:cNvPr id="65" name="Rectangle 64"/>
          <p:cNvSpPr/>
          <p:nvPr/>
        </p:nvSpPr>
        <p:spPr>
          <a:xfrm>
            <a:off x="33463218" y="10210800"/>
            <a:ext cx="9818381" cy="650094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Round Single Corner Rectangle 18"/>
          <p:cNvSpPr/>
          <p:nvPr/>
        </p:nvSpPr>
        <p:spPr>
          <a:xfrm>
            <a:off x="30492258" y="4572000"/>
            <a:ext cx="12789342" cy="5486400"/>
          </a:xfrm>
          <a:custGeom>
            <a:avLst/>
            <a:gdLst>
              <a:gd name="connsiteX0" fmla="*/ 0 w 7943655"/>
              <a:gd name="connsiteY0" fmla="*/ 0 h 5121223"/>
              <a:gd name="connsiteX1" fmla="*/ 5383044 w 7943655"/>
              <a:gd name="connsiteY1" fmla="*/ 0 h 5121223"/>
              <a:gd name="connsiteX2" fmla="*/ 7943656 w 7943655"/>
              <a:gd name="connsiteY2" fmla="*/ 2560612 h 5121223"/>
              <a:gd name="connsiteX3" fmla="*/ 7943655 w 7943655"/>
              <a:gd name="connsiteY3" fmla="*/ 5121223 h 5121223"/>
              <a:gd name="connsiteX4" fmla="*/ 0 w 7943655"/>
              <a:gd name="connsiteY4" fmla="*/ 5121223 h 5121223"/>
              <a:gd name="connsiteX5" fmla="*/ 0 w 7943655"/>
              <a:gd name="connsiteY5" fmla="*/ 0 h 5121223"/>
              <a:gd name="connsiteX0" fmla="*/ 0 w 10448317"/>
              <a:gd name="connsiteY0" fmla="*/ 0 h 5240493"/>
              <a:gd name="connsiteX1" fmla="*/ 7887705 w 10448317"/>
              <a:gd name="connsiteY1" fmla="*/ 119270 h 5240493"/>
              <a:gd name="connsiteX2" fmla="*/ 10448317 w 10448317"/>
              <a:gd name="connsiteY2" fmla="*/ 2679882 h 5240493"/>
              <a:gd name="connsiteX3" fmla="*/ 10448316 w 10448317"/>
              <a:gd name="connsiteY3" fmla="*/ 5240493 h 5240493"/>
              <a:gd name="connsiteX4" fmla="*/ 2504661 w 10448317"/>
              <a:gd name="connsiteY4" fmla="*/ 5240493 h 5240493"/>
              <a:gd name="connsiteX5" fmla="*/ 0 w 10448317"/>
              <a:gd name="connsiteY5" fmla="*/ 0 h 5240493"/>
              <a:gd name="connsiteX0" fmla="*/ 0 w 10448316"/>
              <a:gd name="connsiteY0" fmla="*/ 0 h 5240493"/>
              <a:gd name="connsiteX1" fmla="*/ 7887705 w 10448316"/>
              <a:gd name="connsiteY1" fmla="*/ 119270 h 5240493"/>
              <a:gd name="connsiteX2" fmla="*/ 10130264 w 10448316"/>
              <a:gd name="connsiteY2" fmla="*/ 2679882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48316"/>
              <a:gd name="connsiteY0" fmla="*/ 0 h 5240493"/>
              <a:gd name="connsiteX1" fmla="*/ 7887705 w 10448316"/>
              <a:gd name="connsiteY1" fmla="*/ 119270 h 5240493"/>
              <a:gd name="connsiteX2" fmla="*/ 10130264 w 10448316"/>
              <a:gd name="connsiteY2" fmla="*/ 2679882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74540"/>
              <a:gd name="connsiteY0" fmla="*/ 0 h 5240493"/>
              <a:gd name="connsiteX1" fmla="*/ 7569653 w 10474540"/>
              <a:gd name="connsiteY1" fmla="*/ 278296 h 5240493"/>
              <a:gd name="connsiteX2" fmla="*/ 10130264 w 10474540"/>
              <a:gd name="connsiteY2" fmla="*/ 2679882 h 5240493"/>
              <a:gd name="connsiteX3" fmla="*/ 10448316 w 10474540"/>
              <a:gd name="connsiteY3" fmla="*/ 5240493 h 5240493"/>
              <a:gd name="connsiteX4" fmla="*/ 2504661 w 10474540"/>
              <a:gd name="connsiteY4" fmla="*/ 5240493 h 5240493"/>
              <a:gd name="connsiteX5" fmla="*/ 0 w 10474540"/>
              <a:gd name="connsiteY5" fmla="*/ 0 h 5240493"/>
              <a:gd name="connsiteX0" fmla="*/ 0 w 10448316"/>
              <a:gd name="connsiteY0" fmla="*/ 0 h 5240493"/>
              <a:gd name="connsiteX1" fmla="*/ 7569653 w 10448316"/>
              <a:gd name="connsiteY1" fmla="*/ 278296 h 5240493"/>
              <a:gd name="connsiteX2" fmla="*/ 9891725 w 10448316"/>
              <a:gd name="connsiteY2" fmla="*/ 2719639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48316"/>
              <a:gd name="connsiteY0" fmla="*/ 119269 h 4962197"/>
              <a:gd name="connsiteX1" fmla="*/ 7569653 w 10448316"/>
              <a:gd name="connsiteY1" fmla="*/ 0 h 4962197"/>
              <a:gd name="connsiteX2" fmla="*/ 9891725 w 10448316"/>
              <a:gd name="connsiteY2" fmla="*/ 2441343 h 4962197"/>
              <a:gd name="connsiteX3" fmla="*/ 10448316 w 10448316"/>
              <a:gd name="connsiteY3" fmla="*/ 4962197 h 4962197"/>
              <a:gd name="connsiteX4" fmla="*/ 2504661 w 10448316"/>
              <a:gd name="connsiteY4" fmla="*/ 4962197 h 4962197"/>
              <a:gd name="connsiteX5" fmla="*/ 0 w 10448316"/>
              <a:gd name="connsiteY5" fmla="*/ 119269 h 4962197"/>
              <a:gd name="connsiteX0" fmla="*/ 0 w 10448316"/>
              <a:gd name="connsiteY0" fmla="*/ 0 h 5041711"/>
              <a:gd name="connsiteX1" fmla="*/ 7569653 w 10448316"/>
              <a:gd name="connsiteY1" fmla="*/ 79514 h 5041711"/>
              <a:gd name="connsiteX2" fmla="*/ 9891725 w 10448316"/>
              <a:gd name="connsiteY2" fmla="*/ 2520857 h 5041711"/>
              <a:gd name="connsiteX3" fmla="*/ 10448316 w 10448316"/>
              <a:gd name="connsiteY3" fmla="*/ 5041711 h 5041711"/>
              <a:gd name="connsiteX4" fmla="*/ 2504661 w 10448316"/>
              <a:gd name="connsiteY4" fmla="*/ 5041711 h 5041711"/>
              <a:gd name="connsiteX5" fmla="*/ 0 w 10448316"/>
              <a:gd name="connsiteY5" fmla="*/ 0 h 5041711"/>
              <a:gd name="connsiteX0" fmla="*/ 0 w 10448316"/>
              <a:gd name="connsiteY0" fmla="*/ 39756 h 4962197"/>
              <a:gd name="connsiteX1" fmla="*/ 7569653 w 10448316"/>
              <a:gd name="connsiteY1" fmla="*/ 0 h 4962197"/>
              <a:gd name="connsiteX2" fmla="*/ 9891725 w 10448316"/>
              <a:gd name="connsiteY2" fmla="*/ 2441343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48316"/>
              <a:gd name="connsiteY0" fmla="*/ 39756 h 4962197"/>
              <a:gd name="connsiteX1" fmla="*/ 7569653 w 10448316"/>
              <a:gd name="connsiteY1" fmla="*/ 0 h 4962197"/>
              <a:gd name="connsiteX2" fmla="*/ 9971238 w 10448316"/>
              <a:gd name="connsiteY2" fmla="*/ 2401587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48316"/>
              <a:gd name="connsiteY0" fmla="*/ 39756 h 4962197"/>
              <a:gd name="connsiteX1" fmla="*/ 7569653 w 10448316"/>
              <a:gd name="connsiteY1" fmla="*/ 0 h 4962197"/>
              <a:gd name="connsiteX2" fmla="*/ 9971238 w 10448316"/>
              <a:gd name="connsiteY2" fmla="*/ 2401587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52559"/>
              <a:gd name="connsiteY0" fmla="*/ 79513 h 5001954"/>
              <a:gd name="connsiteX1" fmla="*/ 7092575 w 10452559"/>
              <a:gd name="connsiteY1" fmla="*/ 0 h 5001954"/>
              <a:gd name="connsiteX2" fmla="*/ 9971238 w 10452559"/>
              <a:gd name="connsiteY2" fmla="*/ 2441344 h 5001954"/>
              <a:gd name="connsiteX3" fmla="*/ 10448316 w 10452559"/>
              <a:gd name="connsiteY3" fmla="*/ 5001954 h 5001954"/>
              <a:gd name="connsiteX4" fmla="*/ 2504661 w 10452559"/>
              <a:gd name="connsiteY4" fmla="*/ 5001954 h 5001954"/>
              <a:gd name="connsiteX5" fmla="*/ 0 w 10452559"/>
              <a:gd name="connsiteY5" fmla="*/ 79513 h 5001954"/>
              <a:gd name="connsiteX0" fmla="*/ 0 w 10481632"/>
              <a:gd name="connsiteY0" fmla="*/ 0 h 4922441"/>
              <a:gd name="connsiteX1" fmla="*/ 6257688 w 10481632"/>
              <a:gd name="connsiteY1" fmla="*/ 0 h 4922441"/>
              <a:gd name="connsiteX2" fmla="*/ 9971238 w 10481632"/>
              <a:gd name="connsiteY2" fmla="*/ 2361831 h 4922441"/>
              <a:gd name="connsiteX3" fmla="*/ 10448316 w 10481632"/>
              <a:gd name="connsiteY3" fmla="*/ 4922441 h 4922441"/>
              <a:gd name="connsiteX4" fmla="*/ 2504661 w 10481632"/>
              <a:gd name="connsiteY4" fmla="*/ 4922441 h 4922441"/>
              <a:gd name="connsiteX5" fmla="*/ 0 w 10481632"/>
              <a:gd name="connsiteY5" fmla="*/ 0 h 4922441"/>
              <a:gd name="connsiteX0" fmla="*/ 0 w 10453540"/>
              <a:gd name="connsiteY0" fmla="*/ 0 h 4922441"/>
              <a:gd name="connsiteX1" fmla="*/ 6257688 w 10453540"/>
              <a:gd name="connsiteY1" fmla="*/ 0 h 4922441"/>
              <a:gd name="connsiteX2" fmla="*/ 9851969 w 10453540"/>
              <a:gd name="connsiteY2" fmla="*/ 2361831 h 4922441"/>
              <a:gd name="connsiteX3" fmla="*/ 10448316 w 10453540"/>
              <a:gd name="connsiteY3" fmla="*/ 4922441 h 4922441"/>
              <a:gd name="connsiteX4" fmla="*/ 2504661 w 10453540"/>
              <a:gd name="connsiteY4" fmla="*/ 4922441 h 4922441"/>
              <a:gd name="connsiteX5" fmla="*/ 0 w 10453540"/>
              <a:gd name="connsiteY5" fmla="*/ 0 h 4922441"/>
              <a:gd name="connsiteX0" fmla="*/ 0 w 10456351"/>
              <a:gd name="connsiteY0" fmla="*/ 0 h 4922441"/>
              <a:gd name="connsiteX1" fmla="*/ 6257688 w 10456351"/>
              <a:gd name="connsiteY1" fmla="*/ 0 h 4922441"/>
              <a:gd name="connsiteX2" fmla="*/ 9871019 w 10456351"/>
              <a:gd name="connsiteY2" fmla="*/ 2399931 h 4922441"/>
              <a:gd name="connsiteX3" fmla="*/ 10448316 w 10456351"/>
              <a:gd name="connsiteY3" fmla="*/ 4922441 h 4922441"/>
              <a:gd name="connsiteX4" fmla="*/ 2504661 w 10456351"/>
              <a:gd name="connsiteY4" fmla="*/ 4922441 h 4922441"/>
              <a:gd name="connsiteX5" fmla="*/ 0 w 10456351"/>
              <a:gd name="connsiteY5" fmla="*/ 0 h 4922441"/>
              <a:gd name="connsiteX0" fmla="*/ 0 w 10451669"/>
              <a:gd name="connsiteY0" fmla="*/ 0 h 4922441"/>
              <a:gd name="connsiteX1" fmla="*/ 6257688 w 10451669"/>
              <a:gd name="connsiteY1" fmla="*/ 0 h 4922441"/>
              <a:gd name="connsiteX2" fmla="*/ 9871019 w 10451669"/>
              <a:gd name="connsiteY2" fmla="*/ 2399931 h 4922441"/>
              <a:gd name="connsiteX3" fmla="*/ 10448316 w 10451669"/>
              <a:gd name="connsiteY3" fmla="*/ 4922441 h 4922441"/>
              <a:gd name="connsiteX4" fmla="*/ 2504661 w 10451669"/>
              <a:gd name="connsiteY4" fmla="*/ 4922441 h 4922441"/>
              <a:gd name="connsiteX5" fmla="*/ 0 w 10451669"/>
              <a:gd name="connsiteY5" fmla="*/ 0 h 4922441"/>
              <a:gd name="connsiteX0" fmla="*/ 0 w 10455888"/>
              <a:gd name="connsiteY0" fmla="*/ 0 h 4922441"/>
              <a:gd name="connsiteX1" fmla="*/ 6276738 w 10455888"/>
              <a:gd name="connsiteY1" fmla="*/ 19050 h 4922441"/>
              <a:gd name="connsiteX2" fmla="*/ 9871019 w 10455888"/>
              <a:gd name="connsiteY2" fmla="*/ 2399931 h 4922441"/>
              <a:gd name="connsiteX3" fmla="*/ 10448316 w 10455888"/>
              <a:gd name="connsiteY3" fmla="*/ 4922441 h 4922441"/>
              <a:gd name="connsiteX4" fmla="*/ 2504661 w 10455888"/>
              <a:gd name="connsiteY4" fmla="*/ 4922441 h 4922441"/>
              <a:gd name="connsiteX5" fmla="*/ 0 w 10455888"/>
              <a:gd name="connsiteY5" fmla="*/ 0 h 4922441"/>
              <a:gd name="connsiteX0" fmla="*/ 0 w 10455888"/>
              <a:gd name="connsiteY0" fmla="*/ 0 h 4922441"/>
              <a:gd name="connsiteX1" fmla="*/ 6276738 w 10455888"/>
              <a:gd name="connsiteY1" fmla="*/ 19050 h 4922441"/>
              <a:gd name="connsiteX2" fmla="*/ 9871019 w 10455888"/>
              <a:gd name="connsiteY2" fmla="*/ 2399931 h 4922441"/>
              <a:gd name="connsiteX3" fmla="*/ 10448316 w 10455888"/>
              <a:gd name="connsiteY3" fmla="*/ 4922441 h 4922441"/>
              <a:gd name="connsiteX4" fmla="*/ 2504661 w 10455888"/>
              <a:gd name="connsiteY4" fmla="*/ 4922441 h 4922441"/>
              <a:gd name="connsiteX5" fmla="*/ 0 w 10455888"/>
              <a:gd name="connsiteY5" fmla="*/ 0 h 4922441"/>
              <a:gd name="connsiteX0" fmla="*/ 0 w 10360638"/>
              <a:gd name="connsiteY0" fmla="*/ 95250 h 4903391"/>
              <a:gd name="connsiteX1" fmla="*/ 6181488 w 10360638"/>
              <a:gd name="connsiteY1" fmla="*/ 0 h 4903391"/>
              <a:gd name="connsiteX2" fmla="*/ 9775769 w 10360638"/>
              <a:gd name="connsiteY2" fmla="*/ 2380881 h 4903391"/>
              <a:gd name="connsiteX3" fmla="*/ 10353066 w 10360638"/>
              <a:gd name="connsiteY3" fmla="*/ 4903391 h 4903391"/>
              <a:gd name="connsiteX4" fmla="*/ 2409411 w 10360638"/>
              <a:gd name="connsiteY4" fmla="*/ 4903391 h 4903391"/>
              <a:gd name="connsiteX5" fmla="*/ 0 w 10360638"/>
              <a:gd name="connsiteY5" fmla="*/ 95250 h 4903391"/>
              <a:gd name="connsiteX0" fmla="*/ 0 w 10398738"/>
              <a:gd name="connsiteY0" fmla="*/ 19050 h 4903391"/>
              <a:gd name="connsiteX1" fmla="*/ 6219588 w 10398738"/>
              <a:gd name="connsiteY1" fmla="*/ 0 h 4903391"/>
              <a:gd name="connsiteX2" fmla="*/ 9813869 w 10398738"/>
              <a:gd name="connsiteY2" fmla="*/ 2380881 h 4903391"/>
              <a:gd name="connsiteX3" fmla="*/ 10391166 w 10398738"/>
              <a:gd name="connsiteY3" fmla="*/ 4903391 h 4903391"/>
              <a:gd name="connsiteX4" fmla="*/ 2447511 w 10398738"/>
              <a:gd name="connsiteY4" fmla="*/ 4903391 h 4903391"/>
              <a:gd name="connsiteX5" fmla="*/ 0 w 10398738"/>
              <a:gd name="connsiteY5" fmla="*/ 19050 h 4903391"/>
              <a:gd name="connsiteX0" fmla="*/ 0 w 10391166"/>
              <a:gd name="connsiteY0" fmla="*/ 19050 h 4903391"/>
              <a:gd name="connsiteX1" fmla="*/ 6219588 w 10391166"/>
              <a:gd name="connsiteY1" fmla="*/ 0 h 4903391"/>
              <a:gd name="connsiteX2" fmla="*/ 9813869 w 10391166"/>
              <a:gd name="connsiteY2" fmla="*/ 2380881 h 4903391"/>
              <a:gd name="connsiteX3" fmla="*/ 10391166 w 10391166"/>
              <a:gd name="connsiteY3" fmla="*/ 4903391 h 4903391"/>
              <a:gd name="connsiteX4" fmla="*/ 2447511 w 10391166"/>
              <a:gd name="connsiteY4" fmla="*/ 4903391 h 4903391"/>
              <a:gd name="connsiteX5" fmla="*/ 0 w 10391166"/>
              <a:gd name="connsiteY5" fmla="*/ 19050 h 4903391"/>
              <a:gd name="connsiteX0" fmla="*/ 0 w 10391166"/>
              <a:gd name="connsiteY0" fmla="*/ 19050 h 4903391"/>
              <a:gd name="connsiteX1" fmla="*/ 6219588 w 10391166"/>
              <a:gd name="connsiteY1" fmla="*/ 0 h 4903391"/>
              <a:gd name="connsiteX2" fmla="*/ 9699569 w 10391166"/>
              <a:gd name="connsiteY2" fmla="*/ 2457081 h 4903391"/>
              <a:gd name="connsiteX3" fmla="*/ 10391166 w 10391166"/>
              <a:gd name="connsiteY3" fmla="*/ 4903391 h 4903391"/>
              <a:gd name="connsiteX4" fmla="*/ 2447511 w 10391166"/>
              <a:gd name="connsiteY4" fmla="*/ 4903391 h 4903391"/>
              <a:gd name="connsiteX5" fmla="*/ 0 w 10391166"/>
              <a:gd name="connsiteY5" fmla="*/ 19050 h 4903391"/>
              <a:gd name="connsiteX0" fmla="*/ 0 w 10391166"/>
              <a:gd name="connsiteY0" fmla="*/ 0 h 4884341"/>
              <a:gd name="connsiteX1" fmla="*/ 6219588 w 10391166"/>
              <a:gd name="connsiteY1" fmla="*/ 19050 h 4884341"/>
              <a:gd name="connsiteX2" fmla="*/ 9699569 w 10391166"/>
              <a:gd name="connsiteY2" fmla="*/ 2438031 h 4884341"/>
              <a:gd name="connsiteX3" fmla="*/ 10391166 w 10391166"/>
              <a:gd name="connsiteY3" fmla="*/ 4884341 h 4884341"/>
              <a:gd name="connsiteX4" fmla="*/ 2447511 w 10391166"/>
              <a:gd name="connsiteY4" fmla="*/ 4884341 h 4884341"/>
              <a:gd name="connsiteX5" fmla="*/ 0 w 10391166"/>
              <a:gd name="connsiteY5" fmla="*/ 0 h 48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1166" h="4884341">
                <a:moveTo>
                  <a:pt x="0" y="0"/>
                </a:moveTo>
                <a:lnTo>
                  <a:pt x="6219588" y="19050"/>
                </a:lnTo>
                <a:cubicBezTo>
                  <a:pt x="7595675" y="247650"/>
                  <a:pt x="9004306" y="1627149"/>
                  <a:pt x="9699569" y="2438031"/>
                </a:cubicBezTo>
                <a:cubicBezTo>
                  <a:pt x="10394832" y="3248913"/>
                  <a:pt x="10295916" y="3859354"/>
                  <a:pt x="10391166" y="4884341"/>
                </a:cubicBezTo>
                <a:lnTo>
                  <a:pt x="2447511" y="4884341"/>
                </a:lnTo>
                <a:lnTo>
                  <a:pt x="0" y="0"/>
                </a:lnTo>
                <a:close/>
              </a:path>
            </a:pathLst>
          </a:cu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 Single Corner Rectangle 18"/>
          <p:cNvSpPr/>
          <p:nvPr/>
        </p:nvSpPr>
        <p:spPr>
          <a:xfrm flipH="1">
            <a:off x="17295719" y="4572000"/>
            <a:ext cx="12789342" cy="5486400"/>
          </a:xfrm>
          <a:custGeom>
            <a:avLst/>
            <a:gdLst>
              <a:gd name="connsiteX0" fmla="*/ 0 w 7943655"/>
              <a:gd name="connsiteY0" fmla="*/ 0 h 5121223"/>
              <a:gd name="connsiteX1" fmla="*/ 5383044 w 7943655"/>
              <a:gd name="connsiteY1" fmla="*/ 0 h 5121223"/>
              <a:gd name="connsiteX2" fmla="*/ 7943656 w 7943655"/>
              <a:gd name="connsiteY2" fmla="*/ 2560612 h 5121223"/>
              <a:gd name="connsiteX3" fmla="*/ 7943655 w 7943655"/>
              <a:gd name="connsiteY3" fmla="*/ 5121223 h 5121223"/>
              <a:gd name="connsiteX4" fmla="*/ 0 w 7943655"/>
              <a:gd name="connsiteY4" fmla="*/ 5121223 h 5121223"/>
              <a:gd name="connsiteX5" fmla="*/ 0 w 7943655"/>
              <a:gd name="connsiteY5" fmla="*/ 0 h 5121223"/>
              <a:gd name="connsiteX0" fmla="*/ 0 w 10448317"/>
              <a:gd name="connsiteY0" fmla="*/ 0 h 5240493"/>
              <a:gd name="connsiteX1" fmla="*/ 7887705 w 10448317"/>
              <a:gd name="connsiteY1" fmla="*/ 119270 h 5240493"/>
              <a:gd name="connsiteX2" fmla="*/ 10448317 w 10448317"/>
              <a:gd name="connsiteY2" fmla="*/ 2679882 h 5240493"/>
              <a:gd name="connsiteX3" fmla="*/ 10448316 w 10448317"/>
              <a:gd name="connsiteY3" fmla="*/ 5240493 h 5240493"/>
              <a:gd name="connsiteX4" fmla="*/ 2504661 w 10448317"/>
              <a:gd name="connsiteY4" fmla="*/ 5240493 h 5240493"/>
              <a:gd name="connsiteX5" fmla="*/ 0 w 10448317"/>
              <a:gd name="connsiteY5" fmla="*/ 0 h 5240493"/>
              <a:gd name="connsiteX0" fmla="*/ 0 w 10448316"/>
              <a:gd name="connsiteY0" fmla="*/ 0 h 5240493"/>
              <a:gd name="connsiteX1" fmla="*/ 7887705 w 10448316"/>
              <a:gd name="connsiteY1" fmla="*/ 119270 h 5240493"/>
              <a:gd name="connsiteX2" fmla="*/ 10130264 w 10448316"/>
              <a:gd name="connsiteY2" fmla="*/ 2679882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48316"/>
              <a:gd name="connsiteY0" fmla="*/ 0 h 5240493"/>
              <a:gd name="connsiteX1" fmla="*/ 7887705 w 10448316"/>
              <a:gd name="connsiteY1" fmla="*/ 119270 h 5240493"/>
              <a:gd name="connsiteX2" fmla="*/ 10130264 w 10448316"/>
              <a:gd name="connsiteY2" fmla="*/ 2679882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74540"/>
              <a:gd name="connsiteY0" fmla="*/ 0 h 5240493"/>
              <a:gd name="connsiteX1" fmla="*/ 7569653 w 10474540"/>
              <a:gd name="connsiteY1" fmla="*/ 278296 h 5240493"/>
              <a:gd name="connsiteX2" fmla="*/ 10130264 w 10474540"/>
              <a:gd name="connsiteY2" fmla="*/ 2679882 h 5240493"/>
              <a:gd name="connsiteX3" fmla="*/ 10448316 w 10474540"/>
              <a:gd name="connsiteY3" fmla="*/ 5240493 h 5240493"/>
              <a:gd name="connsiteX4" fmla="*/ 2504661 w 10474540"/>
              <a:gd name="connsiteY4" fmla="*/ 5240493 h 5240493"/>
              <a:gd name="connsiteX5" fmla="*/ 0 w 10474540"/>
              <a:gd name="connsiteY5" fmla="*/ 0 h 5240493"/>
              <a:gd name="connsiteX0" fmla="*/ 0 w 10448316"/>
              <a:gd name="connsiteY0" fmla="*/ 0 h 5240493"/>
              <a:gd name="connsiteX1" fmla="*/ 7569653 w 10448316"/>
              <a:gd name="connsiteY1" fmla="*/ 278296 h 5240493"/>
              <a:gd name="connsiteX2" fmla="*/ 9891725 w 10448316"/>
              <a:gd name="connsiteY2" fmla="*/ 2719639 h 5240493"/>
              <a:gd name="connsiteX3" fmla="*/ 10448316 w 10448316"/>
              <a:gd name="connsiteY3" fmla="*/ 5240493 h 5240493"/>
              <a:gd name="connsiteX4" fmla="*/ 2504661 w 10448316"/>
              <a:gd name="connsiteY4" fmla="*/ 5240493 h 5240493"/>
              <a:gd name="connsiteX5" fmla="*/ 0 w 10448316"/>
              <a:gd name="connsiteY5" fmla="*/ 0 h 5240493"/>
              <a:gd name="connsiteX0" fmla="*/ 0 w 10448316"/>
              <a:gd name="connsiteY0" fmla="*/ 119269 h 4962197"/>
              <a:gd name="connsiteX1" fmla="*/ 7569653 w 10448316"/>
              <a:gd name="connsiteY1" fmla="*/ 0 h 4962197"/>
              <a:gd name="connsiteX2" fmla="*/ 9891725 w 10448316"/>
              <a:gd name="connsiteY2" fmla="*/ 2441343 h 4962197"/>
              <a:gd name="connsiteX3" fmla="*/ 10448316 w 10448316"/>
              <a:gd name="connsiteY3" fmla="*/ 4962197 h 4962197"/>
              <a:gd name="connsiteX4" fmla="*/ 2504661 w 10448316"/>
              <a:gd name="connsiteY4" fmla="*/ 4962197 h 4962197"/>
              <a:gd name="connsiteX5" fmla="*/ 0 w 10448316"/>
              <a:gd name="connsiteY5" fmla="*/ 119269 h 4962197"/>
              <a:gd name="connsiteX0" fmla="*/ 0 w 10448316"/>
              <a:gd name="connsiteY0" fmla="*/ 0 h 5041711"/>
              <a:gd name="connsiteX1" fmla="*/ 7569653 w 10448316"/>
              <a:gd name="connsiteY1" fmla="*/ 79514 h 5041711"/>
              <a:gd name="connsiteX2" fmla="*/ 9891725 w 10448316"/>
              <a:gd name="connsiteY2" fmla="*/ 2520857 h 5041711"/>
              <a:gd name="connsiteX3" fmla="*/ 10448316 w 10448316"/>
              <a:gd name="connsiteY3" fmla="*/ 5041711 h 5041711"/>
              <a:gd name="connsiteX4" fmla="*/ 2504661 w 10448316"/>
              <a:gd name="connsiteY4" fmla="*/ 5041711 h 5041711"/>
              <a:gd name="connsiteX5" fmla="*/ 0 w 10448316"/>
              <a:gd name="connsiteY5" fmla="*/ 0 h 5041711"/>
              <a:gd name="connsiteX0" fmla="*/ 0 w 10448316"/>
              <a:gd name="connsiteY0" fmla="*/ 39756 h 4962197"/>
              <a:gd name="connsiteX1" fmla="*/ 7569653 w 10448316"/>
              <a:gd name="connsiteY1" fmla="*/ 0 h 4962197"/>
              <a:gd name="connsiteX2" fmla="*/ 9891725 w 10448316"/>
              <a:gd name="connsiteY2" fmla="*/ 2441343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48316"/>
              <a:gd name="connsiteY0" fmla="*/ 39756 h 4962197"/>
              <a:gd name="connsiteX1" fmla="*/ 7569653 w 10448316"/>
              <a:gd name="connsiteY1" fmla="*/ 0 h 4962197"/>
              <a:gd name="connsiteX2" fmla="*/ 9971238 w 10448316"/>
              <a:gd name="connsiteY2" fmla="*/ 2401587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48316"/>
              <a:gd name="connsiteY0" fmla="*/ 39756 h 4962197"/>
              <a:gd name="connsiteX1" fmla="*/ 7569653 w 10448316"/>
              <a:gd name="connsiteY1" fmla="*/ 0 h 4962197"/>
              <a:gd name="connsiteX2" fmla="*/ 9971238 w 10448316"/>
              <a:gd name="connsiteY2" fmla="*/ 2401587 h 4962197"/>
              <a:gd name="connsiteX3" fmla="*/ 10448316 w 10448316"/>
              <a:gd name="connsiteY3" fmla="*/ 4962197 h 4962197"/>
              <a:gd name="connsiteX4" fmla="*/ 2504661 w 10448316"/>
              <a:gd name="connsiteY4" fmla="*/ 4962197 h 4962197"/>
              <a:gd name="connsiteX5" fmla="*/ 0 w 10448316"/>
              <a:gd name="connsiteY5" fmla="*/ 39756 h 4962197"/>
              <a:gd name="connsiteX0" fmla="*/ 0 w 10452559"/>
              <a:gd name="connsiteY0" fmla="*/ 79513 h 5001954"/>
              <a:gd name="connsiteX1" fmla="*/ 7092575 w 10452559"/>
              <a:gd name="connsiteY1" fmla="*/ 0 h 5001954"/>
              <a:gd name="connsiteX2" fmla="*/ 9971238 w 10452559"/>
              <a:gd name="connsiteY2" fmla="*/ 2441344 h 5001954"/>
              <a:gd name="connsiteX3" fmla="*/ 10448316 w 10452559"/>
              <a:gd name="connsiteY3" fmla="*/ 5001954 h 5001954"/>
              <a:gd name="connsiteX4" fmla="*/ 2504661 w 10452559"/>
              <a:gd name="connsiteY4" fmla="*/ 5001954 h 5001954"/>
              <a:gd name="connsiteX5" fmla="*/ 0 w 10452559"/>
              <a:gd name="connsiteY5" fmla="*/ 79513 h 5001954"/>
              <a:gd name="connsiteX0" fmla="*/ 0 w 10481632"/>
              <a:gd name="connsiteY0" fmla="*/ 0 h 4922441"/>
              <a:gd name="connsiteX1" fmla="*/ 6257688 w 10481632"/>
              <a:gd name="connsiteY1" fmla="*/ 0 h 4922441"/>
              <a:gd name="connsiteX2" fmla="*/ 9971238 w 10481632"/>
              <a:gd name="connsiteY2" fmla="*/ 2361831 h 4922441"/>
              <a:gd name="connsiteX3" fmla="*/ 10448316 w 10481632"/>
              <a:gd name="connsiteY3" fmla="*/ 4922441 h 4922441"/>
              <a:gd name="connsiteX4" fmla="*/ 2504661 w 10481632"/>
              <a:gd name="connsiteY4" fmla="*/ 4922441 h 4922441"/>
              <a:gd name="connsiteX5" fmla="*/ 0 w 10481632"/>
              <a:gd name="connsiteY5" fmla="*/ 0 h 4922441"/>
              <a:gd name="connsiteX0" fmla="*/ 0 w 10453540"/>
              <a:gd name="connsiteY0" fmla="*/ 0 h 4922441"/>
              <a:gd name="connsiteX1" fmla="*/ 6257688 w 10453540"/>
              <a:gd name="connsiteY1" fmla="*/ 0 h 4922441"/>
              <a:gd name="connsiteX2" fmla="*/ 9851969 w 10453540"/>
              <a:gd name="connsiteY2" fmla="*/ 2361831 h 4922441"/>
              <a:gd name="connsiteX3" fmla="*/ 10448316 w 10453540"/>
              <a:gd name="connsiteY3" fmla="*/ 4922441 h 4922441"/>
              <a:gd name="connsiteX4" fmla="*/ 2504661 w 10453540"/>
              <a:gd name="connsiteY4" fmla="*/ 4922441 h 4922441"/>
              <a:gd name="connsiteX5" fmla="*/ 0 w 10453540"/>
              <a:gd name="connsiteY5" fmla="*/ 0 h 4922441"/>
              <a:gd name="connsiteX0" fmla="*/ 0 w 10456351"/>
              <a:gd name="connsiteY0" fmla="*/ 0 h 4922441"/>
              <a:gd name="connsiteX1" fmla="*/ 6257688 w 10456351"/>
              <a:gd name="connsiteY1" fmla="*/ 0 h 4922441"/>
              <a:gd name="connsiteX2" fmla="*/ 9871019 w 10456351"/>
              <a:gd name="connsiteY2" fmla="*/ 2399931 h 4922441"/>
              <a:gd name="connsiteX3" fmla="*/ 10448316 w 10456351"/>
              <a:gd name="connsiteY3" fmla="*/ 4922441 h 4922441"/>
              <a:gd name="connsiteX4" fmla="*/ 2504661 w 10456351"/>
              <a:gd name="connsiteY4" fmla="*/ 4922441 h 4922441"/>
              <a:gd name="connsiteX5" fmla="*/ 0 w 10456351"/>
              <a:gd name="connsiteY5" fmla="*/ 0 h 4922441"/>
              <a:gd name="connsiteX0" fmla="*/ 0 w 10451669"/>
              <a:gd name="connsiteY0" fmla="*/ 0 h 4922441"/>
              <a:gd name="connsiteX1" fmla="*/ 6257688 w 10451669"/>
              <a:gd name="connsiteY1" fmla="*/ 0 h 4922441"/>
              <a:gd name="connsiteX2" fmla="*/ 9871019 w 10451669"/>
              <a:gd name="connsiteY2" fmla="*/ 2399931 h 4922441"/>
              <a:gd name="connsiteX3" fmla="*/ 10448316 w 10451669"/>
              <a:gd name="connsiteY3" fmla="*/ 4922441 h 4922441"/>
              <a:gd name="connsiteX4" fmla="*/ 2504661 w 10451669"/>
              <a:gd name="connsiteY4" fmla="*/ 4922441 h 4922441"/>
              <a:gd name="connsiteX5" fmla="*/ 0 w 10451669"/>
              <a:gd name="connsiteY5" fmla="*/ 0 h 4922441"/>
              <a:gd name="connsiteX0" fmla="*/ 0 w 10455888"/>
              <a:gd name="connsiteY0" fmla="*/ 0 h 4922441"/>
              <a:gd name="connsiteX1" fmla="*/ 6276738 w 10455888"/>
              <a:gd name="connsiteY1" fmla="*/ 19050 h 4922441"/>
              <a:gd name="connsiteX2" fmla="*/ 9871019 w 10455888"/>
              <a:gd name="connsiteY2" fmla="*/ 2399931 h 4922441"/>
              <a:gd name="connsiteX3" fmla="*/ 10448316 w 10455888"/>
              <a:gd name="connsiteY3" fmla="*/ 4922441 h 4922441"/>
              <a:gd name="connsiteX4" fmla="*/ 2504661 w 10455888"/>
              <a:gd name="connsiteY4" fmla="*/ 4922441 h 4922441"/>
              <a:gd name="connsiteX5" fmla="*/ 0 w 10455888"/>
              <a:gd name="connsiteY5" fmla="*/ 0 h 4922441"/>
              <a:gd name="connsiteX0" fmla="*/ 0 w 10455888"/>
              <a:gd name="connsiteY0" fmla="*/ 0 h 4922441"/>
              <a:gd name="connsiteX1" fmla="*/ 6276738 w 10455888"/>
              <a:gd name="connsiteY1" fmla="*/ 19050 h 4922441"/>
              <a:gd name="connsiteX2" fmla="*/ 9871019 w 10455888"/>
              <a:gd name="connsiteY2" fmla="*/ 2399931 h 4922441"/>
              <a:gd name="connsiteX3" fmla="*/ 10448316 w 10455888"/>
              <a:gd name="connsiteY3" fmla="*/ 4922441 h 4922441"/>
              <a:gd name="connsiteX4" fmla="*/ 2504661 w 10455888"/>
              <a:gd name="connsiteY4" fmla="*/ 4922441 h 4922441"/>
              <a:gd name="connsiteX5" fmla="*/ 0 w 10455888"/>
              <a:gd name="connsiteY5" fmla="*/ 0 h 4922441"/>
              <a:gd name="connsiteX0" fmla="*/ 0 w 10360638"/>
              <a:gd name="connsiteY0" fmla="*/ 95250 h 4903391"/>
              <a:gd name="connsiteX1" fmla="*/ 6181488 w 10360638"/>
              <a:gd name="connsiteY1" fmla="*/ 0 h 4903391"/>
              <a:gd name="connsiteX2" fmla="*/ 9775769 w 10360638"/>
              <a:gd name="connsiteY2" fmla="*/ 2380881 h 4903391"/>
              <a:gd name="connsiteX3" fmla="*/ 10353066 w 10360638"/>
              <a:gd name="connsiteY3" fmla="*/ 4903391 h 4903391"/>
              <a:gd name="connsiteX4" fmla="*/ 2409411 w 10360638"/>
              <a:gd name="connsiteY4" fmla="*/ 4903391 h 4903391"/>
              <a:gd name="connsiteX5" fmla="*/ 0 w 10360638"/>
              <a:gd name="connsiteY5" fmla="*/ 95250 h 4903391"/>
              <a:gd name="connsiteX0" fmla="*/ 0 w 10398738"/>
              <a:gd name="connsiteY0" fmla="*/ 19050 h 4903391"/>
              <a:gd name="connsiteX1" fmla="*/ 6219588 w 10398738"/>
              <a:gd name="connsiteY1" fmla="*/ 0 h 4903391"/>
              <a:gd name="connsiteX2" fmla="*/ 9813869 w 10398738"/>
              <a:gd name="connsiteY2" fmla="*/ 2380881 h 4903391"/>
              <a:gd name="connsiteX3" fmla="*/ 10391166 w 10398738"/>
              <a:gd name="connsiteY3" fmla="*/ 4903391 h 4903391"/>
              <a:gd name="connsiteX4" fmla="*/ 2447511 w 10398738"/>
              <a:gd name="connsiteY4" fmla="*/ 4903391 h 4903391"/>
              <a:gd name="connsiteX5" fmla="*/ 0 w 10398738"/>
              <a:gd name="connsiteY5" fmla="*/ 19050 h 4903391"/>
              <a:gd name="connsiteX0" fmla="*/ 0 w 10391166"/>
              <a:gd name="connsiteY0" fmla="*/ 19050 h 4903391"/>
              <a:gd name="connsiteX1" fmla="*/ 6219588 w 10391166"/>
              <a:gd name="connsiteY1" fmla="*/ 0 h 4903391"/>
              <a:gd name="connsiteX2" fmla="*/ 9813869 w 10391166"/>
              <a:gd name="connsiteY2" fmla="*/ 2380881 h 4903391"/>
              <a:gd name="connsiteX3" fmla="*/ 10391166 w 10391166"/>
              <a:gd name="connsiteY3" fmla="*/ 4903391 h 4903391"/>
              <a:gd name="connsiteX4" fmla="*/ 2447511 w 10391166"/>
              <a:gd name="connsiteY4" fmla="*/ 4903391 h 4903391"/>
              <a:gd name="connsiteX5" fmla="*/ 0 w 10391166"/>
              <a:gd name="connsiteY5" fmla="*/ 19050 h 4903391"/>
              <a:gd name="connsiteX0" fmla="*/ 0 w 10391166"/>
              <a:gd name="connsiteY0" fmla="*/ 19050 h 4903391"/>
              <a:gd name="connsiteX1" fmla="*/ 6219588 w 10391166"/>
              <a:gd name="connsiteY1" fmla="*/ 0 h 4903391"/>
              <a:gd name="connsiteX2" fmla="*/ 9699569 w 10391166"/>
              <a:gd name="connsiteY2" fmla="*/ 2457081 h 4903391"/>
              <a:gd name="connsiteX3" fmla="*/ 10391166 w 10391166"/>
              <a:gd name="connsiteY3" fmla="*/ 4903391 h 4903391"/>
              <a:gd name="connsiteX4" fmla="*/ 2447511 w 10391166"/>
              <a:gd name="connsiteY4" fmla="*/ 4903391 h 4903391"/>
              <a:gd name="connsiteX5" fmla="*/ 0 w 10391166"/>
              <a:gd name="connsiteY5" fmla="*/ 19050 h 4903391"/>
              <a:gd name="connsiteX0" fmla="*/ 0 w 10391166"/>
              <a:gd name="connsiteY0" fmla="*/ 0 h 4884341"/>
              <a:gd name="connsiteX1" fmla="*/ 6219588 w 10391166"/>
              <a:gd name="connsiteY1" fmla="*/ 19050 h 4884341"/>
              <a:gd name="connsiteX2" fmla="*/ 9699569 w 10391166"/>
              <a:gd name="connsiteY2" fmla="*/ 2438031 h 4884341"/>
              <a:gd name="connsiteX3" fmla="*/ 10391166 w 10391166"/>
              <a:gd name="connsiteY3" fmla="*/ 4884341 h 4884341"/>
              <a:gd name="connsiteX4" fmla="*/ 2447511 w 10391166"/>
              <a:gd name="connsiteY4" fmla="*/ 4884341 h 4884341"/>
              <a:gd name="connsiteX5" fmla="*/ 0 w 10391166"/>
              <a:gd name="connsiteY5" fmla="*/ 0 h 488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1166" h="4884341">
                <a:moveTo>
                  <a:pt x="0" y="0"/>
                </a:moveTo>
                <a:lnTo>
                  <a:pt x="6219588" y="19050"/>
                </a:lnTo>
                <a:cubicBezTo>
                  <a:pt x="7595675" y="247650"/>
                  <a:pt x="9004306" y="1627149"/>
                  <a:pt x="9699569" y="2438031"/>
                </a:cubicBezTo>
                <a:cubicBezTo>
                  <a:pt x="10394832" y="3248913"/>
                  <a:pt x="10295916" y="3859354"/>
                  <a:pt x="10391166" y="4884341"/>
                </a:cubicBezTo>
                <a:lnTo>
                  <a:pt x="2447511" y="4884341"/>
                </a:lnTo>
                <a:lnTo>
                  <a:pt x="0" y="0"/>
                </a:lnTo>
                <a:close/>
              </a:path>
            </a:pathLst>
          </a:cu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23"/>
          <p:cNvSpPr/>
          <p:nvPr/>
        </p:nvSpPr>
        <p:spPr>
          <a:xfrm>
            <a:off x="27194294" y="4581939"/>
            <a:ext cx="6114212" cy="5505450"/>
          </a:xfrm>
          <a:custGeom>
            <a:avLst/>
            <a:gdLst>
              <a:gd name="connsiteX0" fmla="*/ 0 w 5256962"/>
              <a:gd name="connsiteY0" fmla="*/ 4851212 h 4851212"/>
              <a:gd name="connsiteX1" fmla="*/ 2687149 w 5256962"/>
              <a:gd name="connsiteY1" fmla="*/ 0 h 4851212"/>
              <a:gd name="connsiteX2" fmla="*/ 5256962 w 5256962"/>
              <a:gd name="connsiteY2" fmla="*/ 4851212 h 4851212"/>
              <a:gd name="connsiteX3" fmla="*/ 0 w 5256962"/>
              <a:gd name="connsiteY3" fmla="*/ 4851212 h 4851212"/>
              <a:gd name="connsiteX0" fmla="*/ 0 w 5618912"/>
              <a:gd name="connsiteY0" fmla="*/ 4870262 h 4870262"/>
              <a:gd name="connsiteX1" fmla="*/ 3049099 w 5618912"/>
              <a:gd name="connsiteY1" fmla="*/ 0 h 4870262"/>
              <a:gd name="connsiteX2" fmla="*/ 5618912 w 5618912"/>
              <a:gd name="connsiteY2" fmla="*/ 4851212 h 4870262"/>
              <a:gd name="connsiteX3" fmla="*/ 0 w 5618912"/>
              <a:gd name="connsiteY3" fmla="*/ 4870262 h 4870262"/>
              <a:gd name="connsiteX0" fmla="*/ 0 w 5618912"/>
              <a:gd name="connsiteY0" fmla="*/ 5498912 h 5498912"/>
              <a:gd name="connsiteX1" fmla="*/ 3010999 w 5618912"/>
              <a:gd name="connsiteY1" fmla="*/ 0 h 5498912"/>
              <a:gd name="connsiteX2" fmla="*/ 5618912 w 5618912"/>
              <a:gd name="connsiteY2" fmla="*/ 5479862 h 5498912"/>
              <a:gd name="connsiteX3" fmla="*/ 0 w 5618912"/>
              <a:gd name="connsiteY3" fmla="*/ 5498912 h 5498912"/>
              <a:gd name="connsiteX0" fmla="*/ 0 w 6114212"/>
              <a:gd name="connsiteY0" fmla="*/ 5498912 h 5498912"/>
              <a:gd name="connsiteX1" fmla="*/ 3010999 w 6114212"/>
              <a:gd name="connsiteY1" fmla="*/ 0 h 5498912"/>
              <a:gd name="connsiteX2" fmla="*/ 6114212 w 6114212"/>
              <a:gd name="connsiteY2" fmla="*/ 5479862 h 5498912"/>
              <a:gd name="connsiteX3" fmla="*/ 0 w 6114212"/>
              <a:gd name="connsiteY3" fmla="*/ 5498912 h 5498912"/>
              <a:gd name="connsiteX0" fmla="*/ 0 w 6114212"/>
              <a:gd name="connsiteY0" fmla="*/ 5537012 h 5537012"/>
              <a:gd name="connsiteX1" fmla="*/ 3087199 w 6114212"/>
              <a:gd name="connsiteY1" fmla="*/ 0 h 5537012"/>
              <a:gd name="connsiteX2" fmla="*/ 6114212 w 6114212"/>
              <a:gd name="connsiteY2" fmla="*/ 5517962 h 5537012"/>
              <a:gd name="connsiteX3" fmla="*/ 0 w 6114212"/>
              <a:gd name="connsiteY3" fmla="*/ 5537012 h 5537012"/>
              <a:gd name="connsiteX0" fmla="*/ 0 w 6114212"/>
              <a:gd name="connsiteY0" fmla="*/ 5613212 h 5613212"/>
              <a:gd name="connsiteX1" fmla="*/ 3087199 w 6114212"/>
              <a:gd name="connsiteY1" fmla="*/ 0 h 5613212"/>
              <a:gd name="connsiteX2" fmla="*/ 6114212 w 6114212"/>
              <a:gd name="connsiteY2" fmla="*/ 5594162 h 5613212"/>
              <a:gd name="connsiteX3" fmla="*/ 0 w 6114212"/>
              <a:gd name="connsiteY3" fmla="*/ 5613212 h 5613212"/>
            </a:gdLst>
            <a:ahLst/>
            <a:cxnLst>
              <a:cxn ang="0">
                <a:pos x="connsiteX0" y="connsiteY0"/>
              </a:cxn>
              <a:cxn ang="0">
                <a:pos x="connsiteX1" y="connsiteY1"/>
              </a:cxn>
              <a:cxn ang="0">
                <a:pos x="connsiteX2" y="connsiteY2"/>
              </a:cxn>
              <a:cxn ang="0">
                <a:pos x="connsiteX3" y="connsiteY3"/>
              </a:cxn>
            </a:cxnLst>
            <a:rect l="l" t="t" r="r" b="b"/>
            <a:pathLst>
              <a:path w="6114212" h="5613212">
                <a:moveTo>
                  <a:pt x="0" y="5613212"/>
                </a:moveTo>
                <a:lnTo>
                  <a:pt x="3087199" y="0"/>
                </a:lnTo>
                <a:lnTo>
                  <a:pt x="6114212" y="5594162"/>
                </a:lnTo>
                <a:lnTo>
                  <a:pt x="0" y="5613212"/>
                </a:lnTo>
                <a:close/>
              </a:path>
            </a:pathLst>
          </a:custGeom>
          <a:solidFill>
            <a:srgbClr val="FF006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9" name="TextBox 28"/>
          <p:cNvSpPr txBox="1"/>
          <p:nvPr/>
        </p:nvSpPr>
        <p:spPr>
          <a:xfrm>
            <a:off x="17295718" y="2108459"/>
            <a:ext cx="26100523" cy="1092607"/>
          </a:xfrm>
          <a:prstGeom prst="rect">
            <a:avLst/>
          </a:prstGeom>
          <a:solidFill>
            <a:schemeClr val="bg1"/>
          </a:solidFill>
          <a:ln w="12700">
            <a:solidFill>
              <a:schemeClr val="tx1"/>
            </a:solidFill>
          </a:ln>
        </p:spPr>
        <p:txBody>
          <a:bodyPr wrap="square" rtlCol="0">
            <a:spAutoFit/>
          </a:bodyPr>
          <a:lstStyle/>
          <a:p>
            <a:pPr algn="r"/>
            <a:r>
              <a:rPr lang="en-US" sz="6500" dirty="0" smtClean="0"/>
              <a:t> </a:t>
            </a:r>
            <a:r>
              <a:rPr lang="en-US" sz="6000" dirty="0" smtClean="0"/>
              <a:t>A Poster by: Mara Thacker, Sarah Nagle, and Lynne </a:t>
            </a:r>
            <a:r>
              <a:rPr lang="en-US" sz="6000" dirty="0" err="1" smtClean="0"/>
              <a:t>Rudasill</a:t>
            </a:r>
            <a:endParaRPr lang="en-US" sz="6000" dirty="0"/>
          </a:p>
        </p:txBody>
      </p:sp>
      <p:grpSp>
        <p:nvGrpSpPr>
          <p:cNvPr id="38" name="Group 37"/>
          <p:cNvGrpSpPr/>
          <p:nvPr/>
        </p:nvGrpSpPr>
        <p:grpSpPr>
          <a:xfrm>
            <a:off x="33615673" y="29049361"/>
            <a:ext cx="9988032" cy="3409893"/>
            <a:chOff x="33257125" y="28489028"/>
            <a:chExt cx="9988032" cy="3409893"/>
          </a:xfrm>
          <a:solidFill>
            <a:srgbClr val="002060"/>
          </a:solidFill>
        </p:grpSpPr>
        <p:sp>
          <p:nvSpPr>
            <p:cNvPr id="73" name="Trapezoid 72"/>
            <p:cNvSpPr/>
            <p:nvPr/>
          </p:nvSpPr>
          <p:spPr>
            <a:xfrm>
              <a:off x="33257125" y="28489028"/>
              <a:ext cx="9988032" cy="3409893"/>
            </a:xfrm>
            <a:prstGeom prst="trapezoid">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36086409" y="29486088"/>
              <a:ext cx="4572000" cy="1415772"/>
            </a:xfrm>
            <a:prstGeom prst="rect">
              <a:avLst/>
            </a:prstGeom>
            <a:grpFill/>
          </p:spPr>
          <p:txBody>
            <a:bodyPr wrap="square" rtlCol="0">
              <a:spAutoFit/>
            </a:bodyPr>
            <a:lstStyle/>
            <a:p>
              <a:pPr algn="ctr"/>
              <a:r>
                <a:rPr lang="en-US" b="1" dirty="0" smtClean="0">
                  <a:solidFill>
                    <a:schemeClr val="bg1"/>
                  </a:solidFill>
                </a:rPr>
                <a:t>Finish</a:t>
              </a:r>
              <a:endParaRPr lang="en-US" b="1" dirty="0">
                <a:solidFill>
                  <a:schemeClr val="bg1"/>
                </a:solidFill>
              </a:endParaRPr>
            </a:p>
          </p:txBody>
        </p:sp>
      </p:grpSp>
      <p:pic>
        <p:nvPicPr>
          <p:cNvPr id="5" name="Picture 90" descr="wordmark_horz_bold.eps"/>
          <p:cNvPicPr>
            <a:picLocks noChangeAspect="1"/>
          </p:cNvPicPr>
          <p:nvPr/>
        </p:nvPicPr>
        <p:blipFill rotWithShape="1">
          <a:blip r:embed="rId5" cstate="print">
            <a:extLst>
              <a:ext uri="{28A0092B-C50C-407E-A947-70E740481C1C}">
                <a14:useLocalDpi xmlns:a14="http://schemas.microsoft.com/office/drawing/2010/main" val="0"/>
              </a:ext>
            </a:extLst>
          </a:blip>
          <a:srcRect r="83595"/>
          <a:stretch/>
        </p:blipFill>
        <p:spPr bwMode="auto">
          <a:xfrm>
            <a:off x="42256300" y="514697"/>
            <a:ext cx="1018674" cy="10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6" cstate="print"/>
          <a:stretch>
            <a:fillRect/>
          </a:stretch>
        </p:blipFill>
        <p:spPr>
          <a:xfrm>
            <a:off x="33039203" y="23734549"/>
            <a:ext cx="10597632" cy="5368574"/>
          </a:xfrm>
          <a:prstGeom prst="rect">
            <a:avLst/>
          </a:prstGeom>
          <a:ln w="28575">
            <a:solidFill>
              <a:schemeClr val="tx1"/>
            </a:solidFill>
          </a:ln>
        </p:spPr>
      </p:pic>
      <p:sp>
        <p:nvSpPr>
          <p:cNvPr id="76" name="TextBox 75"/>
          <p:cNvSpPr txBox="1"/>
          <p:nvPr/>
        </p:nvSpPr>
        <p:spPr>
          <a:xfrm>
            <a:off x="12542802" y="27432000"/>
            <a:ext cx="3196566" cy="2862322"/>
          </a:xfrm>
          <a:prstGeom prst="rect">
            <a:avLst/>
          </a:prstGeom>
          <a:noFill/>
        </p:spPr>
        <p:txBody>
          <a:bodyPr wrap="square" rtlCol="0">
            <a:spAutoFit/>
          </a:bodyPr>
          <a:lstStyle/>
          <a:p>
            <a:pPr algn="ctr"/>
            <a:r>
              <a:rPr lang="en-US" sz="3000" dirty="0" smtClean="0">
                <a:solidFill>
                  <a:schemeClr val="bg1"/>
                </a:solidFill>
              </a:rPr>
              <a:t>Go back two spaces and refine your recruitment technique– you did not get enough responses!</a:t>
            </a:r>
            <a:endParaRPr lang="en-US" sz="3000" dirty="0">
              <a:solidFill>
                <a:schemeClr val="bg1"/>
              </a:solidFill>
            </a:endParaRPr>
          </a:p>
        </p:txBody>
      </p:sp>
      <p:pic>
        <p:nvPicPr>
          <p:cNvPr id="30" name="Picture 29" descr="IAS mockups-page-004.jpg"/>
          <p:cNvPicPr>
            <a:picLocks noChangeAspect="1"/>
          </p:cNvPicPr>
          <p:nvPr/>
        </p:nvPicPr>
        <p:blipFill>
          <a:blip r:embed="rId7" cstate="print"/>
          <a:stretch>
            <a:fillRect/>
          </a:stretch>
        </p:blipFill>
        <p:spPr>
          <a:xfrm>
            <a:off x="33461667" y="5258296"/>
            <a:ext cx="6031066" cy="4361241"/>
          </a:xfrm>
          <a:prstGeom prst="rect">
            <a:avLst/>
          </a:prstGeom>
        </p:spPr>
      </p:pic>
      <p:pic>
        <p:nvPicPr>
          <p:cNvPr id="31" name="Picture 30" descr="2 c.jpg"/>
          <p:cNvPicPr>
            <a:picLocks noChangeAspect="1"/>
          </p:cNvPicPr>
          <p:nvPr/>
        </p:nvPicPr>
        <p:blipFill>
          <a:blip r:embed="rId8" cstate="print"/>
          <a:stretch>
            <a:fillRect/>
          </a:stretch>
        </p:blipFill>
        <p:spPr>
          <a:xfrm>
            <a:off x="20240957" y="5690720"/>
            <a:ext cx="4524043" cy="4215280"/>
          </a:xfrm>
          <a:prstGeom prst="rect">
            <a:avLst/>
          </a:prstGeom>
        </p:spPr>
      </p:pic>
      <p:pic>
        <p:nvPicPr>
          <p:cNvPr id="32" name="Picture 31"/>
          <p:cNvPicPr/>
          <p:nvPr/>
        </p:nvPicPr>
        <p:blipFill>
          <a:blip r:embed="rId9" cstate="print">
            <a:extLst>
              <a:ext uri="{28A0092B-C50C-407E-A947-70E740481C1C}">
                <a14:useLocalDpi xmlns:a14="http://schemas.microsoft.com/office/drawing/2010/main" val="0"/>
              </a:ext>
            </a:extLst>
          </a:blip>
          <a:stretch>
            <a:fillRect/>
          </a:stretch>
        </p:blipFill>
        <p:spPr>
          <a:xfrm>
            <a:off x="17376760" y="21488400"/>
            <a:ext cx="9657977" cy="4876800"/>
          </a:xfrm>
          <a:prstGeom prst="rect">
            <a:avLst/>
          </a:prstGeom>
        </p:spPr>
      </p:pic>
      <p:sp>
        <p:nvSpPr>
          <p:cNvPr id="2" name="TextBox 1"/>
          <p:cNvSpPr txBox="1"/>
          <p:nvPr/>
        </p:nvSpPr>
        <p:spPr>
          <a:xfrm>
            <a:off x="28688104" y="6803956"/>
            <a:ext cx="3276600" cy="3570208"/>
          </a:xfrm>
          <a:prstGeom prst="rect">
            <a:avLst/>
          </a:prstGeom>
          <a:noFill/>
        </p:spPr>
        <p:txBody>
          <a:bodyPr wrap="square" rtlCol="0">
            <a:spAutoFit/>
          </a:bodyPr>
          <a:lstStyle/>
          <a:p>
            <a:pPr algn="ctr"/>
            <a:r>
              <a:rPr lang="en-US" sz="3500" dirty="0">
                <a:solidFill>
                  <a:schemeClr val="bg1"/>
                </a:solidFill>
              </a:rPr>
              <a:t>Move back </a:t>
            </a:r>
          </a:p>
          <a:p>
            <a:pPr algn="ctr"/>
            <a:r>
              <a:rPr lang="en-US" sz="3500" dirty="0">
                <a:solidFill>
                  <a:schemeClr val="bg1"/>
                </a:solidFill>
              </a:rPr>
              <a:t>3 spaces– you need </a:t>
            </a:r>
            <a:r>
              <a:rPr lang="en-US" sz="3500" dirty="0" smtClean="0">
                <a:solidFill>
                  <a:schemeClr val="bg1"/>
                </a:solidFill>
              </a:rPr>
              <a:t>more than one focus group!</a:t>
            </a:r>
            <a:endParaRPr lang="en-US" sz="3500" dirty="0">
              <a:solidFill>
                <a:schemeClr val="bg1"/>
              </a:solidFill>
            </a:endParaRPr>
          </a:p>
          <a:p>
            <a:endParaRPr lang="en-US" dirty="0">
              <a:solidFill>
                <a:schemeClr val="bg1"/>
              </a:solidFill>
            </a:endParaRPr>
          </a:p>
        </p:txBody>
      </p:sp>
      <p:pic>
        <p:nvPicPr>
          <p:cNvPr id="1029" name="Picture 5" descr="C:\Users\sbnagle2\Desktop\Survey Nov 22-page-002.jpg"/>
          <p:cNvPicPr>
            <a:picLocks noChangeAspect="1" noChangeArrowheads="1"/>
          </p:cNvPicPr>
          <p:nvPr/>
        </p:nvPicPr>
        <p:blipFill>
          <a:blip r:embed="rId10" cstate="print"/>
          <a:srcRect/>
          <a:stretch>
            <a:fillRect/>
          </a:stretch>
        </p:blipFill>
        <p:spPr bwMode="auto">
          <a:xfrm>
            <a:off x="5638799" y="20345401"/>
            <a:ext cx="5032663" cy="6512858"/>
          </a:xfrm>
          <a:prstGeom prst="rect">
            <a:avLst/>
          </a:prstGeom>
          <a:noFill/>
        </p:spPr>
      </p:pic>
      <p:sp>
        <p:nvSpPr>
          <p:cNvPr id="44" name="TextBox 43"/>
          <p:cNvSpPr txBox="1"/>
          <p:nvPr/>
        </p:nvSpPr>
        <p:spPr>
          <a:xfrm>
            <a:off x="1066800" y="22783800"/>
            <a:ext cx="4724400" cy="769441"/>
          </a:xfrm>
          <a:prstGeom prst="rect">
            <a:avLst/>
          </a:prstGeom>
          <a:noFill/>
        </p:spPr>
        <p:txBody>
          <a:bodyPr wrap="square" rtlCol="0">
            <a:spAutoFit/>
          </a:bodyPr>
          <a:lstStyle/>
          <a:p>
            <a:r>
              <a:rPr lang="en-US" sz="4400" dirty="0" smtClean="0">
                <a:solidFill>
                  <a:schemeClr val="bg1"/>
                </a:solidFill>
              </a:rPr>
              <a:t>1. Online Survey</a:t>
            </a:r>
            <a:endParaRPr lang="en-US" sz="4400" dirty="0">
              <a:solidFill>
                <a:schemeClr val="bg1"/>
              </a:solidFill>
            </a:endParaRPr>
          </a:p>
        </p:txBody>
      </p:sp>
      <p:sp>
        <p:nvSpPr>
          <p:cNvPr id="45" name="TextBox 44"/>
          <p:cNvSpPr txBox="1"/>
          <p:nvPr/>
        </p:nvSpPr>
        <p:spPr>
          <a:xfrm>
            <a:off x="24972165" y="4991100"/>
            <a:ext cx="3923104" cy="2015936"/>
          </a:xfrm>
          <a:prstGeom prst="rect">
            <a:avLst/>
          </a:prstGeom>
          <a:noFill/>
        </p:spPr>
        <p:txBody>
          <a:bodyPr wrap="square" rtlCol="0">
            <a:spAutoFit/>
          </a:bodyPr>
          <a:lstStyle/>
          <a:p>
            <a:r>
              <a:rPr lang="en-US" sz="2500" dirty="0" smtClean="0">
                <a:solidFill>
                  <a:schemeClr val="bg1"/>
                </a:solidFill>
              </a:rPr>
              <a:t>Along with critiquing our mock webpages, users were given a large sheet of paper and post-it notes and asked to draw their own mock up. </a:t>
            </a:r>
            <a:endParaRPr lang="en-US" sz="2500" dirty="0">
              <a:solidFill>
                <a:schemeClr val="bg1"/>
              </a:solidFill>
            </a:endParaRPr>
          </a:p>
        </p:txBody>
      </p:sp>
      <p:sp>
        <p:nvSpPr>
          <p:cNvPr id="46" name="TextBox 45"/>
          <p:cNvSpPr txBox="1"/>
          <p:nvPr/>
        </p:nvSpPr>
        <p:spPr>
          <a:xfrm>
            <a:off x="33832800" y="10973123"/>
            <a:ext cx="4038600" cy="5478423"/>
          </a:xfrm>
          <a:prstGeom prst="rect">
            <a:avLst/>
          </a:prstGeom>
          <a:noFill/>
        </p:spPr>
        <p:txBody>
          <a:bodyPr wrap="square" rtlCol="0">
            <a:spAutoFit/>
          </a:bodyPr>
          <a:lstStyle/>
          <a:p>
            <a:r>
              <a:rPr lang="en-US" sz="2500" dirty="0" smtClean="0">
                <a:solidFill>
                  <a:schemeClr val="bg1"/>
                </a:solidFill>
              </a:rPr>
              <a:t>4.  Usability testing was the final step in the process.  We employed the </a:t>
            </a:r>
            <a:r>
              <a:rPr lang="en-US" sz="2500" dirty="0" err="1" smtClean="0">
                <a:solidFill>
                  <a:schemeClr val="bg1"/>
                </a:solidFill>
              </a:rPr>
              <a:t>Morae</a:t>
            </a:r>
            <a:r>
              <a:rPr lang="en-US" sz="2500" dirty="0" smtClean="0">
                <a:solidFill>
                  <a:schemeClr val="bg1"/>
                </a:solidFill>
              </a:rPr>
              <a:t> software available in the Scholarly Commons to identify remaining problems with the website.  The four subjects who volunteered included undergraduate students and faculty.  After each test, problems were addressed and the page was finally launched.  We hope to do more testing in the future.</a:t>
            </a:r>
            <a:endParaRPr lang="en-US" sz="2500" dirty="0">
              <a:solidFill>
                <a:schemeClr val="bg1"/>
              </a:solidFill>
            </a:endParaRPr>
          </a:p>
        </p:txBody>
      </p:sp>
      <p:sp>
        <p:nvSpPr>
          <p:cNvPr id="40" name="TextBox 39"/>
          <p:cNvSpPr txBox="1"/>
          <p:nvPr/>
        </p:nvSpPr>
        <p:spPr>
          <a:xfrm>
            <a:off x="17157921" y="27662832"/>
            <a:ext cx="7543800" cy="4324261"/>
          </a:xfrm>
          <a:prstGeom prst="rect">
            <a:avLst/>
          </a:prstGeom>
          <a:noFill/>
        </p:spPr>
        <p:txBody>
          <a:bodyPr wrap="square" rtlCol="0">
            <a:spAutoFit/>
          </a:bodyPr>
          <a:lstStyle/>
          <a:p>
            <a:r>
              <a:rPr lang="en-US" sz="2500" dirty="0" smtClean="0">
                <a:solidFill>
                  <a:schemeClr val="bg1"/>
                </a:solidFill>
              </a:rPr>
              <a:t>2.  Rather than a traditional card sort activity, we sought an online product that would make the experience more interactive for participants. Based on the availability of a free version, we chose to use </a:t>
            </a:r>
            <a:r>
              <a:rPr lang="en-US" sz="2500" dirty="0" err="1" smtClean="0">
                <a:solidFill>
                  <a:schemeClr val="bg1"/>
                </a:solidFill>
              </a:rPr>
              <a:t>OptimalSort</a:t>
            </a:r>
            <a:r>
              <a:rPr lang="en-US" sz="2500" dirty="0" smtClean="0">
                <a:solidFill>
                  <a:schemeClr val="bg1"/>
                </a:solidFill>
              </a:rPr>
              <a:t>. There may be other better products available. </a:t>
            </a:r>
            <a:r>
              <a:rPr lang="en-US" sz="2500" dirty="0" err="1" smtClean="0">
                <a:solidFill>
                  <a:schemeClr val="bg1"/>
                </a:solidFill>
              </a:rPr>
              <a:t>OptimalSort</a:t>
            </a:r>
            <a:r>
              <a:rPr lang="en-US" sz="2500" dirty="0" smtClean="0">
                <a:solidFill>
                  <a:schemeClr val="bg1"/>
                </a:solidFill>
              </a:rPr>
              <a:t> allows users to sort the labels for items in a website into groups, add and subtract terms being used. This gave us a better understanding of how users make use of the resources on the IAS website. The software creates a </a:t>
            </a:r>
            <a:r>
              <a:rPr lang="en-US" sz="2500" dirty="0" err="1" smtClean="0">
                <a:solidFill>
                  <a:schemeClr val="bg1"/>
                </a:solidFill>
              </a:rPr>
              <a:t>dendogram</a:t>
            </a:r>
            <a:r>
              <a:rPr lang="en-US" sz="2500" dirty="0" smtClean="0">
                <a:solidFill>
                  <a:schemeClr val="bg1"/>
                </a:solidFill>
              </a:rPr>
              <a:t> – a </a:t>
            </a:r>
            <a:r>
              <a:rPr lang="en-US" sz="2500" dirty="0">
                <a:solidFill>
                  <a:schemeClr val="bg1"/>
                </a:solidFill>
              </a:rPr>
              <a:t>v</a:t>
            </a:r>
            <a:r>
              <a:rPr lang="en-US" sz="2500" dirty="0" smtClean="0">
                <a:solidFill>
                  <a:schemeClr val="bg1"/>
                </a:solidFill>
              </a:rPr>
              <a:t>isualization of the ways that users grouped the website content. </a:t>
            </a:r>
            <a:endParaRPr lang="en-US" sz="2500" dirty="0">
              <a:solidFill>
                <a:schemeClr val="bg1"/>
              </a:solidFill>
            </a:endParaRPr>
          </a:p>
        </p:txBody>
      </p:sp>
      <p:pic>
        <p:nvPicPr>
          <p:cNvPr id="1026" name="Picture 1"/>
          <p:cNvPicPr>
            <a:picLocks noChangeAspect="1" noChangeArrowheads="1"/>
          </p:cNvPicPr>
          <p:nvPr/>
        </p:nvPicPr>
        <p:blipFill>
          <a:blip r:embed="rId11" cstate="print"/>
          <a:srcRect r="39102" b="9494"/>
          <a:stretch>
            <a:fillRect/>
          </a:stretch>
        </p:blipFill>
        <p:spPr bwMode="auto">
          <a:xfrm>
            <a:off x="17511680" y="10363200"/>
            <a:ext cx="4252281" cy="3200400"/>
          </a:xfrm>
          <a:prstGeom prst="rect">
            <a:avLst/>
          </a:prstGeom>
          <a:noFill/>
          <a:ln w="9525">
            <a:noFill/>
            <a:miter lim="800000"/>
            <a:headEnd/>
            <a:tailEnd/>
          </a:ln>
        </p:spPr>
      </p:pic>
      <p:pic>
        <p:nvPicPr>
          <p:cNvPr id="47" name="Snagit_PPT85C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174200" y="10363200"/>
            <a:ext cx="4724400" cy="3017309"/>
          </a:xfrm>
          <a:prstGeom prst="rect">
            <a:avLst/>
          </a:prstGeom>
        </p:spPr>
      </p:pic>
      <p:pic>
        <p:nvPicPr>
          <p:cNvPr id="41" name="Picture 40"/>
          <p:cNvPicPr>
            <a:picLocks noGrp="1" noChangeAspect="1" noChangeArrowheads="1"/>
          </p:cNvPicPr>
          <p:nvPr/>
        </p:nvPicPr>
        <p:blipFill rotWithShape="1">
          <a:blip r:embed="rId13">
            <a:extLst>
              <a:ext uri="{28A0092B-C50C-407E-A947-70E740481C1C}">
                <a14:useLocalDpi xmlns:a14="http://schemas.microsoft.com/office/drawing/2010/main" val="0"/>
              </a:ext>
            </a:extLst>
          </a:blip>
          <a:srcRect l="6111" r="11586"/>
          <a:stretch/>
        </p:blipFill>
        <p:spPr bwMode="auto">
          <a:xfrm>
            <a:off x="4304266" y="27238035"/>
            <a:ext cx="6135134" cy="4491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04800" y="11777077"/>
            <a:ext cx="4186618" cy="2777123"/>
          </a:xfrm>
          <a:prstGeom prst="rect">
            <a:avLst/>
          </a:prstGeom>
        </p:spPr>
      </p:pic>
      <p:sp>
        <p:nvSpPr>
          <p:cNvPr id="4" name="TextBox 3"/>
          <p:cNvSpPr txBox="1"/>
          <p:nvPr/>
        </p:nvSpPr>
        <p:spPr>
          <a:xfrm>
            <a:off x="17441709" y="13639800"/>
            <a:ext cx="9492008" cy="1631216"/>
          </a:xfrm>
          <a:prstGeom prst="rect">
            <a:avLst/>
          </a:prstGeom>
          <a:noFill/>
        </p:spPr>
        <p:txBody>
          <a:bodyPr wrap="square" rtlCol="0">
            <a:spAutoFit/>
          </a:bodyPr>
          <a:lstStyle/>
          <a:p>
            <a:r>
              <a:rPr lang="en-US" sz="2500" dirty="0" smtClean="0">
                <a:solidFill>
                  <a:schemeClr val="bg1"/>
                </a:solidFill>
              </a:rPr>
              <a:t>We created mock webpages as a starting point for discussion during the focus groups. These were refined over time and eventually became the basis for the new IAS homepage. The final draft was created in Open CMS and subjected to usability testing in stage 4 of the process.</a:t>
            </a:r>
            <a:endParaRPr lang="en-US" sz="2500" dirty="0">
              <a:solidFill>
                <a:schemeClr val="bg1"/>
              </a:solidFill>
            </a:endParaRPr>
          </a:p>
        </p:txBody>
      </p:sp>
      <p:sp>
        <p:nvSpPr>
          <p:cNvPr id="6" name="TextBox 5"/>
          <p:cNvSpPr txBox="1"/>
          <p:nvPr/>
        </p:nvSpPr>
        <p:spPr>
          <a:xfrm>
            <a:off x="18211800" y="20955000"/>
            <a:ext cx="8382000" cy="461665"/>
          </a:xfrm>
          <a:prstGeom prst="rect">
            <a:avLst/>
          </a:prstGeom>
          <a:noFill/>
        </p:spPr>
        <p:txBody>
          <a:bodyPr wrap="square" rtlCol="0">
            <a:spAutoFit/>
          </a:bodyPr>
          <a:lstStyle/>
          <a:p>
            <a:pPr algn="ctr"/>
            <a:r>
              <a:rPr lang="en-US" sz="2400" dirty="0" err="1" smtClean="0">
                <a:solidFill>
                  <a:schemeClr val="bg1"/>
                </a:solidFill>
              </a:rPr>
              <a:t>Dendogram</a:t>
            </a:r>
            <a:r>
              <a:rPr lang="en-US" sz="2400" dirty="0" smtClean="0">
                <a:solidFill>
                  <a:schemeClr val="bg1"/>
                </a:solidFill>
              </a:rPr>
              <a:t> Generated by </a:t>
            </a:r>
            <a:r>
              <a:rPr lang="en-US" sz="2400" dirty="0" err="1" smtClean="0">
                <a:solidFill>
                  <a:schemeClr val="bg1"/>
                </a:solidFill>
              </a:rPr>
              <a:t>OptimalSort</a:t>
            </a:r>
            <a:r>
              <a:rPr lang="en-US" sz="2400" dirty="0" smtClean="0">
                <a:solidFill>
                  <a:schemeClr val="bg1"/>
                </a:solidFill>
              </a:rPr>
              <a:t> Software</a:t>
            </a:r>
            <a:endParaRPr lang="en-US" sz="2400" dirty="0">
              <a:solidFill>
                <a:schemeClr val="bg1"/>
              </a:solidFill>
            </a:endParaRPr>
          </a:p>
        </p:txBody>
      </p:sp>
    </p:spTree>
    <p:extLst>
      <p:ext uri="{BB962C8B-B14F-4D97-AF65-F5344CB8AC3E}">
        <p14:creationId xmlns:p14="http://schemas.microsoft.com/office/powerpoint/2010/main" val="3278307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1360</TotalTime>
  <Words>742</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LaptopUser</dc:creator>
  <cp:lastModifiedBy>Rudasill, Lynne M</cp:lastModifiedBy>
  <cp:revision>78</cp:revision>
  <dcterms:modified xsi:type="dcterms:W3CDTF">2014-10-30T21:38:03Z</dcterms:modified>
</cp:coreProperties>
</file>